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Noto Sans TC" panose="020B0604020202020204" charset="-128"/>
      <p:regular r:id="rId13"/>
    </p:embeddedFont>
    <p:embeddedFont>
      <p:font typeface="Calibri" panose="020F0502020204030204" pitchFamily="34" charset="0"/>
      <p:regular r:id="rId14"/>
      <p:bold r:id="rId15"/>
      <p:italic r:id="rId16"/>
      <p:boldItalic r:id="rId17"/>
    </p:embeddedFont>
    <p:embeddedFont>
      <p:font typeface="Sora Medium"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6" d="100"/>
          <a:sy n="56" d="100"/>
        </p:scale>
        <p:origin x="6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55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41730" y="408940"/>
            <a:ext cx="5486400" cy="8229600"/>
          </a:xfrm>
          <a:prstGeom prst="rect">
            <a:avLst/>
          </a:prstGeom>
        </p:spPr>
      </p:pic>
      <p:sp>
        <p:nvSpPr>
          <p:cNvPr id="3" name="Text 0"/>
          <p:cNvSpPr/>
          <p:nvPr/>
        </p:nvSpPr>
        <p:spPr>
          <a:xfrm>
            <a:off x="6280190" y="23174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AI-Powered Digital Marketing Tool</a:t>
            </a:r>
            <a:endParaRPr lang="en-US" sz="4450" dirty="0"/>
          </a:p>
        </p:txBody>
      </p:sp>
      <p:sp>
        <p:nvSpPr>
          <p:cNvPr id="4" name="Text 1"/>
          <p:cNvSpPr/>
          <p:nvPr/>
        </p:nvSpPr>
        <p:spPr>
          <a:xfrm>
            <a:off x="6280190" y="4075152"/>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97B8FF"/>
                </a:solidFill>
                <a:latin typeface="Sora Medium" pitchFamily="34" charset="0"/>
                <a:ea typeface="Sora Medium" pitchFamily="34" charset="-122"/>
                <a:cs typeface="Sora Medium" pitchFamily="34" charset="-120"/>
              </a:rPr>
              <a:t>Predictive Content Optimization for Unbeatable Engagement</a:t>
            </a:r>
            <a:endParaRPr lang="en-US" sz="3550" dirty="0"/>
          </a:p>
        </p:txBody>
      </p:sp>
      <p:sp>
        <p:nvSpPr>
          <p:cNvPr id="5" name="Text 2"/>
          <p:cNvSpPr/>
          <p:nvPr/>
        </p:nvSpPr>
        <p:spPr>
          <a:xfrm>
            <a:off x="6280190" y="554926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Team: [Tech India] | Hackathon Submission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7198" y="343495"/>
            <a:ext cx="2579370" cy="195024"/>
          </a:xfrm>
          <a:prstGeom prst="rect">
            <a:avLst/>
          </a:prstGeom>
          <a:noFill/>
          <a:ln/>
        </p:spPr>
        <p:txBody>
          <a:bodyPr wrap="none" lIns="0" tIns="0" rIns="0" bIns="0" rtlCol="0" anchor="t"/>
          <a:lstStyle/>
          <a:p>
            <a:pPr marL="0" indent="0" algn="l">
              <a:lnSpc>
                <a:spcPts val="1500"/>
              </a:lnSpc>
              <a:buNone/>
            </a:pPr>
            <a:r>
              <a:rPr lang="en-US" sz="1200" dirty="0">
                <a:solidFill>
                  <a:srgbClr val="97B8FF"/>
                </a:solidFill>
                <a:latin typeface="Sora Medium" pitchFamily="34" charset="0"/>
                <a:ea typeface="Sora Medium" pitchFamily="34" charset="-122"/>
                <a:cs typeface="Sora Medium" pitchFamily="34" charset="-120"/>
              </a:rPr>
              <a:t>CONCLUSION &amp; FUTURE VISION</a:t>
            </a:r>
            <a:endParaRPr lang="en-US" sz="1200" dirty="0"/>
          </a:p>
        </p:txBody>
      </p:sp>
      <p:sp>
        <p:nvSpPr>
          <p:cNvPr id="3" name="Text 1"/>
          <p:cNvSpPr/>
          <p:nvPr/>
        </p:nvSpPr>
        <p:spPr>
          <a:xfrm>
            <a:off x="437198" y="663416"/>
            <a:ext cx="6948130" cy="538758"/>
          </a:xfrm>
          <a:prstGeom prst="rect">
            <a:avLst/>
          </a:prstGeom>
          <a:noFill/>
          <a:ln/>
        </p:spPr>
        <p:txBody>
          <a:bodyPr wrap="none" lIns="0" tIns="0" rIns="0" bIns="0" rtlCol="0" anchor="t"/>
          <a:lstStyle/>
          <a:p>
            <a:pPr marL="0" indent="0" algn="l">
              <a:lnSpc>
                <a:spcPts val="4200"/>
              </a:lnSpc>
              <a:buNone/>
            </a:pPr>
            <a:r>
              <a:rPr lang="en-US" sz="3350" dirty="0">
                <a:solidFill>
                  <a:srgbClr val="97B8FF"/>
                </a:solidFill>
                <a:latin typeface="Sora Medium" pitchFamily="34" charset="0"/>
                <a:ea typeface="Sora Medium" pitchFamily="34" charset="-122"/>
                <a:cs typeface="Sora Medium" pitchFamily="34" charset="-120"/>
              </a:rPr>
              <a:t>Innovation Driving Engagement</a:t>
            </a:r>
            <a:endParaRPr lang="en-US" sz="3350" dirty="0"/>
          </a:p>
        </p:txBody>
      </p:sp>
      <p:sp>
        <p:nvSpPr>
          <p:cNvPr id="4" name="Text 2"/>
          <p:cNvSpPr/>
          <p:nvPr/>
        </p:nvSpPr>
        <p:spPr>
          <a:xfrm>
            <a:off x="437198" y="1389459"/>
            <a:ext cx="13756005" cy="399574"/>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Noto Sans TC" pitchFamily="34" charset="0"/>
                <a:ea typeface="Noto Sans TC" pitchFamily="34" charset="-122"/>
                <a:cs typeface="Noto Sans TC" pitchFamily="34" charset="-120"/>
              </a:rPr>
              <a:t>This AI-Powered Digital Marketing Tool transforms the chaotic guesswork of social media into a precise, data-driven science. By integrating advanced AI analysis with practical predictive capabilities, we offer a revolutionary way to ensure every post counts.</a:t>
            </a:r>
            <a:endParaRPr lang="en-US" sz="950" dirty="0"/>
          </a:p>
        </p:txBody>
      </p:sp>
      <p:sp>
        <p:nvSpPr>
          <p:cNvPr id="5" name="Text 3"/>
          <p:cNvSpPr/>
          <p:nvPr/>
        </p:nvSpPr>
        <p:spPr>
          <a:xfrm>
            <a:off x="437198" y="2054423"/>
            <a:ext cx="2297906" cy="234196"/>
          </a:xfrm>
          <a:prstGeom prst="rect">
            <a:avLst/>
          </a:prstGeom>
          <a:noFill/>
          <a:ln/>
        </p:spPr>
        <p:txBody>
          <a:bodyPr wrap="none" lIns="0" tIns="0" rIns="0" bIns="0" rtlCol="0" anchor="t"/>
          <a:lstStyle/>
          <a:p>
            <a:pPr marL="0" indent="0" algn="l">
              <a:lnSpc>
                <a:spcPts val="1800"/>
              </a:lnSpc>
              <a:buNone/>
            </a:pPr>
            <a:r>
              <a:rPr lang="en-US" sz="1450" dirty="0">
                <a:solidFill>
                  <a:srgbClr val="97B8FF"/>
                </a:solidFill>
                <a:latin typeface="Sora Medium" pitchFamily="34" charset="0"/>
                <a:ea typeface="Sora Medium" pitchFamily="34" charset="-122"/>
                <a:cs typeface="Sora Medium" pitchFamily="34" charset="-120"/>
              </a:rPr>
              <a:t>Future Scope Expansion</a:t>
            </a:r>
            <a:endParaRPr lang="en-US" sz="1450" dirty="0"/>
          </a:p>
        </p:txBody>
      </p:sp>
      <p:sp>
        <p:nvSpPr>
          <p:cNvPr id="6" name="Text 4"/>
          <p:cNvSpPr/>
          <p:nvPr/>
        </p:nvSpPr>
        <p:spPr>
          <a:xfrm>
            <a:off x="437198" y="2413516"/>
            <a:ext cx="6725722" cy="199787"/>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D6DE"/>
                </a:solidFill>
                <a:latin typeface="Noto Sans TC" pitchFamily="34" charset="0"/>
                <a:ea typeface="Noto Sans TC" pitchFamily="34" charset="-122"/>
                <a:cs typeface="Noto Sans TC" pitchFamily="34" charset="-120"/>
              </a:rPr>
              <a:t>Integration with Instagram and LinkedIn APIs for cross-platform support.</a:t>
            </a:r>
            <a:endParaRPr lang="en-US" sz="950" dirty="0"/>
          </a:p>
        </p:txBody>
      </p:sp>
      <p:sp>
        <p:nvSpPr>
          <p:cNvPr id="7" name="Text 5"/>
          <p:cNvSpPr/>
          <p:nvPr/>
        </p:nvSpPr>
        <p:spPr>
          <a:xfrm>
            <a:off x="437198" y="2656999"/>
            <a:ext cx="6725722" cy="199787"/>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D6DE"/>
                </a:solidFill>
                <a:latin typeface="Noto Sans TC" pitchFamily="34" charset="0"/>
                <a:ea typeface="Noto Sans TC" pitchFamily="34" charset="-122"/>
                <a:cs typeface="Noto Sans TC" pitchFamily="34" charset="-120"/>
              </a:rPr>
              <a:t>Development of real-time performance and optimization dashboards.</a:t>
            </a:r>
            <a:endParaRPr lang="en-US" sz="950" dirty="0"/>
          </a:p>
        </p:txBody>
      </p:sp>
      <p:sp>
        <p:nvSpPr>
          <p:cNvPr id="8" name="Text 6"/>
          <p:cNvSpPr/>
          <p:nvPr/>
        </p:nvSpPr>
        <p:spPr>
          <a:xfrm>
            <a:off x="437198" y="2900482"/>
            <a:ext cx="6725722" cy="199787"/>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E0D6DE"/>
                </a:solidFill>
                <a:latin typeface="Noto Sans TC" pitchFamily="34" charset="0"/>
                <a:ea typeface="Noto Sans TC" pitchFamily="34" charset="-122"/>
                <a:cs typeface="Noto Sans TC" pitchFamily="34" charset="-120"/>
              </a:rPr>
              <a:t>Support for multilingual content generation and analysis.</a:t>
            </a:r>
            <a:endParaRPr lang="en-US" sz="950" dirty="0"/>
          </a:p>
        </p:txBody>
      </p:sp>
      <p:sp>
        <p:nvSpPr>
          <p:cNvPr id="9" name="Text 7"/>
          <p:cNvSpPr/>
          <p:nvPr/>
        </p:nvSpPr>
        <p:spPr>
          <a:xfrm>
            <a:off x="7475101" y="2054423"/>
            <a:ext cx="1873687" cy="234196"/>
          </a:xfrm>
          <a:prstGeom prst="rect">
            <a:avLst/>
          </a:prstGeom>
          <a:noFill/>
          <a:ln/>
        </p:spPr>
        <p:txBody>
          <a:bodyPr wrap="none" lIns="0" tIns="0" rIns="0" bIns="0" rtlCol="0" anchor="t"/>
          <a:lstStyle/>
          <a:p>
            <a:pPr marL="0" indent="0" algn="l">
              <a:lnSpc>
                <a:spcPts val="1800"/>
              </a:lnSpc>
              <a:buNone/>
            </a:pPr>
            <a:r>
              <a:rPr lang="en-US" sz="1450" dirty="0">
                <a:solidFill>
                  <a:srgbClr val="97B8FF"/>
                </a:solidFill>
                <a:latin typeface="Sora Medium" pitchFamily="34" charset="0"/>
                <a:ea typeface="Sora Medium" pitchFamily="34" charset="-122"/>
                <a:cs typeface="Sora Medium" pitchFamily="34" charset="-120"/>
              </a:rPr>
              <a:t>Q &amp; A</a:t>
            </a:r>
            <a:endParaRPr lang="en-US" sz="1450" dirty="0"/>
          </a:p>
        </p:txBody>
      </p:sp>
      <p:sp>
        <p:nvSpPr>
          <p:cNvPr id="10" name="Text 8"/>
          <p:cNvSpPr/>
          <p:nvPr/>
        </p:nvSpPr>
        <p:spPr>
          <a:xfrm>
            <a:off x="7475101" y="2413516"/>
            <a:ext cx="6725722" cy="399574"/>
          </a:xfrm>
          <a:prstGeom prst="rect">
            <a:avLst/>
          </a:prstGeom>
          <a:noFill/>
          <a:ln/>
        </p:spPr>
        <p:txBody>
          <a:bodyPr wrap="square" lIns="0" tIns="0" rIns="0" bIns="0" rtlCol="0" anchor="t"/>
          <a:lstStyle/>
          <a:p>
            <a:pPr marL="0" indent="0" algn="l">
              <a:lnSpc>
                <a:spcPts val="1550"/>
              </a:lnSpc>
              <a:buNone/>
            </a:pPr>
            <a:r>
              <a:rPr lang="en-US" sz="950" dirty="0">
                <a:solidFill>
                  <a:srgbClr val="E0D6DE"/>
                </a:solidFill>
                <a:latin typeface="Noto Sans TC" pitchFamily="34" charset="0"/>
                <a:ea typeface="Noto Sans TC" pitchFamily="34" charset="-122"/>
                <a:cs typeface="Noto Sans TC" pitchFamily="34" charset="-120"/>
              </a:rPr>
              <a:t>We are ready to discuss how our solution provides a clear competitive advantage in the digital marketing landscape. Thank you.</a:t>
            </a:r>
            <a:endParaRPr lang="en-US" sz="950" dirty="0"/>
          </a:p>
        </p:txBody>
      </p:sp>
      <p:pic>
        <p:nvPicPr>
          <p:cNvPr id="11" name="Image 0" descr="preencoded.png"/>
          <p:cNvPicPr>
            <a:picLocks noChangeAspect="1"/>
          </p:cNvPicPr>
          <p:nvPr/>
        </p:nvPicPr>
        <p:blipFill>
          <a:blip r:embed="rId3"/>
          <a:stretch>
            <a:fillRect/>
          </a:stretch>
        </p:blipFill>
        <p:spPr>
          <a:xfrm>
            <a:off x="7475101" y="2953583"/>
            <a:ext cx="6725722" cy="67257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2933" y="769501"/>
            <a:ext cx="2153364" cy="269200"/>
          </a:xfrm>
          <a:prstGeom prst="rect">
            <a:avLst/>
          </a:prstGeom>
          <a:noFill/>
          <a:ln/>
        </p:spPr>
        <p:txBody>
          <a:bodyPr wrap="none" lIns="0" tIns="0" rIns="0" bIns="0" rtlCol="0" anchor="t"/>
          <a:lstStyle/>
          <a:p>
            <a:pPr marL="0" indent="0" algn="l">
              <a:lnSpc>
                <a:spcPts val="2100"/>
              </a:lnSpc>
              <a:buNone/>
            </a:pPr>
            <a:r>
              <a:rPr lang="en-US" sz="1650" dirty="0">
                <a:solidFill>
                  <a:srgbClr val="97B8FF"/>
                </a:solidFill>
                <a:latin typeface="Sora Medium" pitchFamily="34" charset="0"/>
                <a:ea typeface="Sora Medium" pitchFamily="34" charset="-122"/>
                <a:cs typeface="Sora Medium" pitchFamily="34" charset="-120"/>
              </a:rPr>
              <a:t>THE CHALLENGE</a:t>
            </a:r>
            <a:endParaRPr lang="en-US" sz="1650" dirty="0"/>
          </a:p>
        </p:txBody>
      </p:sp>
      <p:sp>
        <p:nvSpPr>
          <p:cNvPr id="3" name="Text 1"/>
          <p:cNvSpPr/>
          <p:nvPr/>
        </p:nvSpPr>
        <p:spPr>
          <a:xfrm>
            <a:off x="602933" y="1210866"/>
            <a:ext cx="13424535" cy="2153364"/>
          </a:xfrm>
          <a:prstGeom prst="rect">
            <a:avLst/>
          </a:prstGeom>
          <a:noFill/>
          <a:ln/>
        </p:spPr>
        <p:txBody>
          <a:bodyPr wrap="square" lIns="0" tIns="0" rIns="0" bIns="0" rtlCol="0" anchor="t"/>
          <a:lstStyle/>
          <a:p>
            <a:pPr marL="0" indent="0" algn="l">
              <a:lnSpc>
                <a:spcPts val="8450"/>
              </a:lnSpc>
              <a:buNone/>
            </a:pPr>
            <a:r>
              <a:rPr lang="en-US" sz="6750" dirty="0">
                <a:solidFill>
                  <a:srgbClr val="97B8FF"/>
                </a:solidFill>
                <a:latin typeface="Sora Medium" pitchFamily="34" charset="0"/>
                <a:ea typeface="Sora Medium" pitchFamily="34" charset="-122"/>
                <a:cs typeface="Sora Medium" pitchFamily="34" charset="-120"/>
              </a:rPr>
              <a:t>The Unpredictable Engagement Trap</a:t>
            </a:r>
            <a:endParaRPr lang="en-US" sz="6750" dirty="0"/>
          </a:p>
        </p:txBody>
      </p:sp>
      <p:sp>
        <p:nvSpPr>
          <p:cNvPr id="4" name="Shape 2"/>
          <p:cNvSpPr/>
          <p:nvPr/>
        </p:nvSpPr>
        <p:spPr>
          <a:xfrm>
            <a:off x="602933" y="3622596"/>
            <a:ext cx="4360069" cy="1643182"/>
          </a:xfrm>
          <a:prstGeom prst="roundRect">
            <a:avLst>
              <a:gd name="adj" fmla="val 6678"/>
            </a:avLst>
          </a:prstGeom>
          <a:solidFill>
            <a:srgbClr val="07070C"/>
          </a:solidFill>
          <a:ln w="22860">
            <a:solidFill>
              <a:srgbClr val="3F3F44"/>
            </a:solidFill>
            <a:prstDash val="solid"/>
          </a:ln>
        </p:spPr>
      </p:sp>
      <p:pic>
        <p:nvPicPr>
          <p:cNvPr id="5" name="Image 0" descr="preencoded.png"/>
          <p:cNvPicPr>
            <a:picLocks noChangeAspect="1"/>
          </p:cNvPicPr>
          <p:nvPr/>
        </p:nvPicPr>
        <p:blipFill>
          <a:blip r:embed="rId3"/>
          <a:stretch>
            <a:fillRect/>
          </a:stretch>
        </p:blipFill>
        <p:spPr>
          <a:xfrm>
            <a:off x="580073" y="3622596"/>
            <a:ext cx="91440" cy="1643182"/>
          </a:xfrm>
          <a:prstGeom prst="rect">
            <a:avLst/>
          </a:prstGeom>
        </p:spPr>
      </p:pic>
      <p:sp>
        <p:nvSpPr>
          <p:cNvPr id="6" name="Text 3"/>
          <p:cNvSpPr/>
          <p:nvPr/>
        </p:nvSpPr>
        <p:spPr>
          <a:xfrm>
            <a:off x="866537" y="3817620"/>
            <a:ext cx="2584133" cy="322898"/>
          </a:xfrm>
          <a:prstGeom prst="rect">
            <a:avLst/>
          </a:prstGeom>
          <a:noFill/>
          <a:ln/>
        </p:spPr>
        <p:txBody>
          <a:bodyPr wrap="none" lIns="0" tIns="0" rIns="0" bIns="0" rtlCol="0" anchor="t"/>
          <a:lstStyle/>
          <a:p>
            <a:pPr marL="0" indent="0" algn="l">
              <a:lnSpc>
                <a:spcPts val="2500"/>
              </a:lnSpc>
              <a:buNone/>
            </a:pPr>
            <a:r>
              <a:rPr lang="en-US" sz="2000" b="1" dirty="0">
                <a:solidFill>
                  <a:srgbClr val="E0D6DE"/>
                </a:solidFill>
                <a:latin typeface="Sora Medium" pitchFamily="34" charset="0"/>
                <a:ea typeface="Sora Medium" pitchFamily="34" charset="-122"/>
                <a:cs typeface="Sora Medium" pitchFamily="34" charset="-120"/>
              </a:rPr>
              <a:t>Manual Effort</a:t>
            </a:r>
            <a:endParaRPr lang="en-US" sz="2000" dirty="0"/>
          </a:p>
        </p:txBody>
      </p:sp>
      <p:sp>
        <p:nvSpPr>
          <p:cNvPr id="7" name="Text 4"/>
          <p:cNvSpPr/>
          <p:nvPr/>
        </p:nvSpPr>
        <p:spPr>
          <a:xfrm>
            <a:off x="866537" y="4243864"/>
            <a:ext cx="3901440" cy="82688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Social media managers spend hours analyzing Marketing Post manually.· Requires trial-and-error to see what works.</a:t>
            </a:r>
            <a:endParaRPr lang="en-US" sz="1350" dirty="0"/>
          </a:p>
        </p:txBody>
      </p:sp>
      <p:sp>
        <p:nvSpPr>
          <p:cNvPr id="8" name="Shape 5"/>
          <p:cNvSpPr/>
          <p:nvPr/>
        </p:nvSpPr>
        <p:spPr>
          <a:xfrm>
            <a:off x="5135166" y="3622596"/>
            <a:ext cx="4360069" cy="1643182"/>
          </a:xfrm>
          <a:prstGeom prst="roundRect">
            <a:avLst>
              <a:gd name="adj" fmla="val 6678"/>
            </a:avLst>
          </a:prstGeom>
          <a:solidFill>
            <a:srgbClr val="07070C"/>
          </a:solidFill>
          <a:ln w="22860">
            <a:solidFill>
              <a:srgbClr val="3F3F44"/>
            </a:solidFill>
            <a:prstDash val="solid"/>
          </a:ln>
        </p:spPr>
      </p:sp>
      <p:pic>
        <p:nvPicPr>
          <p:cNvPr id="9" name="Image 1" descr="preencoded.png"/>
          <p:cNvPicPr>
            <a:picLocks noChangeAspect="1"/>
          </p:cNvPicPr>
          <p:nvPr/>
        </p:nvPicPr>
        <p:blipFill>
          <a:blip r:embed="rId3"/>
          <a:stretch>
            <a:fillRect/>
          </a:stretch>
        </p:blipFill>
        <p:spPr>
          <a:xfrm>
            <a:off x="5112306" y="3622596"/>
            <a:ext cx="91440" cy="1643182"/>
          </a:xfrm>
          <a:prstGeom prst="rect">
            <a:avLst/>
          </a:prstGeom>
        </p:spPr>
      </p:pic>
      <p:sp>
        <p:nvSpPr>
          <p:cNvPr id="10" name="Text 6"/>
          <p:cNvSpPr/>
          <p:nvPr/>
        </p:nvSpPr>
        <p:spPr>
          <a:xfrm>
            <a:off x="5398770" y="3817620"/>
            <a:ext cx="3676055" cy="322898"/>
          </a:xfrm>
          <a:prstGeom prst="rect">
            <a:avLst/>
          </a:prstGeom>
          <a:noFill/>
          <a:ln/>
        </p:spPr>
        <p:txBody>
          <a:bodyPr wrap="none" lIns="0" tIns="0" rIns="0" bIns="0" rtlCol="0" anchor="t"/>
          <a:lstStyle/>
          <a:p>
            <a:pPr marL="0" indent="0" algn="l">
              <a:lnSpc>
                <a:spcPts val="2500"/>
              </a:lnSpc>
              <a:buNone/>
            </a:pPr>
            <a:r>
              <a:rPr lang="en-US" sz="2000" b="1" dirty="0">
                <a:solidFill>
                  <a:srgbClr val="E0D6DE"/>
                </a:solidFill>
                <a:latin typeface="Sora Medium" pitchFamily="34" charset="0"/>
                <a:ea typeface="Sora Medium" pitchFamily="34" charset="-122"/>
                <a:cs typeface="Sora Medium" pitchFamily="34" charset="-120"/>
              </a:rPr>
              <a:t>Unpredictable Engagement</a:t>
            </a:r>
            <a:endParaRPr lang="en-US" sz="2000" dirty="0"/>
          </a:p>
        </p:txBody>
      </p:sp>
      <p:sp>
        <p:nvSpPr>
          <p:cNvPr id="11" name="Text 7"/>
          <p:cNvSpPr/>
          <p:nvPr/>
        </p:nvSpPr>
        <p:spPr>
          <a:xfrm>
            <a:off x="5398770" y="4243864"/>
            <a:ext cx="3901440" cy="82688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Hard to know if a our Marketing Post will get likes, replies, or retweets.No clear way to predict which content resonates with the audience</a:t>
            </a:r>
            <a:endParaRPr lang="en-US" sz="1350" dirty="0"/>
          </a:p>
        </p:txBody>
      </p:sp>
      <p:sp>
        <p:nvSpPr>
          <p:cNvPr id="12" name="Shape 8"/>
          <p:cNvSpPr/>
          <p:nvPr/>
        </p:nvSpPr>
        <p:spPr>
          <a:xfrm>
            <a:off x="9667399" y="3622596"/>
            <a:ext cx="4360069" cy="1643182"/>
          </a:xfrm>
          <a:prstGeom prst="roundRect">
            <a:avLst>
              <a:gd name="adj" fmla="val 6678"/>
            </a:avLst>
          </a:prstGeom>
          <a:solidFill>
            <a:srgbClr val="07070C"/>
          </a:solidFill>
          <a:ln w="22860">
            <a:solidFill>
              <a:srgbClr val="3F3F44"/>
            </a:solidFill>
            <a:prstDash val="solid"/>
          </a:ln>
        </p:spPr>
      </p:sp>
      <p:pic>
        <p:nvPicPr>
          <p:cNvPr id="13" name="Image 2" descr="preencoded.png"/>
          <p:cNvPicPr>
            <a:picLocks noChangeAspect="1"/>
          </p:cNvPicPr>
          <p:nvPr/>
        </p:nvPicPr>
        <p:blipFill>
          <a:blip r:embed="rId3"/>
          <a:stretch>
            <a:fillRect/>
          </a:stretch>
        </p:blipFill>
        <p:spPr>
          <a:xfrm>
            <a:off x="9644539" y="3622596"/>
            <a:ext cx="91440" cy="1643182"/>
          </a:xfrm>
          <a:prstGeom prst="rect">
            <a:avLst/>
          </a:prstGeom>
        </p:spPr>
      </p:pic>
      <p:sp>
        <p:nvSpPr>
          <p:cNvPr id="14" name="Text 9"/>
          <p:cNvSpPr/>
          <p:nvPr/>
        </p:nvSpPr>
        <p:spPr>
          <a:xfrm>
            <a:off x="9931003" y="3817620"/>
            <a:ext cx="2780586" cy="322898"/>
          </a:xfrm>
          <a:prstGeom prst="rect">
            <a:avLst/>
          </a:prstGeom>
          <a:noFill/>
          <a:ln/>
        </p:spPr>
        <p:txBody>
          <a:bodyPr wrap="none" lIns="0" tIns="0" rIns="0" bIns="0" rtlCol="0" anchor="t"/>
          <a:lstStyle/>
          <a:p>
            <a:pPr marL="0" indent="0" algn="l">
              <a:lnSpc>
                <a:spcPts val="2500"/>
              </a:lnSpc>
              <a:buNone/>
            </a:pPr>
            <a:r>
              <a:rPr lang="en-US" sz="2000" dirty="0">
                <a:solidFill>
                  <a:srgbClr val="E0D6DE"/>
                </a:solidFill>
                <a:latin typeface="Sora Medium" pitchFamily="34" charset="0"/>
                <a:ea typeface="Sora Medium" pitchFamily="34" charset="-122"/>
                <a:cs typeface="Sora Medium" pitchFamily="34" charset="-120"/>
              </a:rPr>
              <a:t>Insufficient Analytics</a:t>
            </a:r>
            <a:endParaRPr lang="en-US" sz="2000" dirty="0"/>
          </a:p>
        </p:txBody>
      </p:sp>
      <p:sp>
        <p:nvSpPr>
          <p:cNvPr id="15" name="Text 10"/>
          <p:cNvSpPr/>
          <p:nvPr/>
        </p:nvSpPr>
        <p:spPr>
          <a:xfrm>
            <a:off x="9931003" y="4243864"/>
            <a:ext cx="3901440" cy="82688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Existing analytic tools only provide raw metrics (likes, impressions) but offer zero context on the underlying reasons for success or failure.</a:t>
            </a:r>
            <a:endParaRPr lang="en-US" sz="1350" dirty="0"/>
          </a:p>
        </p:txBody>
      </p:sp>
      <p:sp>
        <p:nvSpPr>
          <p:cNvPr id="16" name="Shape 11"/>
          <p:cNvSpPr/>
          <p:nvPr/>
        </p:nvSpPr>
        <p:spPr>
          <a:xfrm>
            <a:off x="602933" y="5437942"/>
            <a:ext cx="4360069" cy="2022158"/>
          </a:xfrm>
          <a:prstGeom prst="roundRect">
            <a:avLst>
              <a:gd name="adj" fmla="val 5426"/>
            </a:avLst>
          </a:prstGeom>
          <a:solidFill>
            <a:srgbClr val="07070C"/>
          </a:solidFill>
          <a:ln w="22860">
            <a:solidFill>
              <a:srgbClr val="3F3F44"/>
            </a:solidFill>
            <a:prstDash val="solid"/>
          </a:ln>
        </p:spPr>
      </p:sp>
      <p:pic>
        <p:nvPicPr>
          <p:cNvPr id="17" name="Image 3" descr="preencoded.png"/>
          <p:cNvPicPr>
            <a:picLocks noChangeAspect="1"/>
          </p:cNvPicPr>
          <p:nvPr/>
        </p:nvPicPr>
        <p:blipFill>
          <a:blip r:embed="rId4"/>
          <a:stretch>
            <a:fillRect/>
          </a:stretch>
        </p:blipFill>
        <p:spPr>
          <a:xfrm>
            <a:off x="580073" y="5437942"/>
            <a:ext cx="91440" cy="2022158"/>
          </a:xfrm>
          <a:prstGeom prst="rect">
            <a:avLst/>
          </a:prstGeom>
        </p:spPr>
      </p:pic>
      <p:sp>
        <p:nvSpPr>
          <p:cNvPr id="18" name="Text 12"/>
          <p:cNvSpPr/>
          <p:nvPr/>
        </p:nvSpPr>
        <p:spPr>
          <a:xfrm>
            <a:off x="866537" y="5632966"/>
            <a:ext cx="2584133" cy="322898"/>
          </a:xfrm>
          <a:prstGeom prst="rect">
            <a:avLst/>
          </a:prstGeom>
          <a:noFill/>
          <a:ln/>
        </p:spPr>
        <p:txBody>
          <a:bodyPr wrap="none" lIns="0" tIns="0" rIns="0" bIns="0" rtlCol="0" anchor="t"/>
          <a:lstStyle/>
          <a:p>
            <a:pPr marL="0" indent="0" algn="l">
              <a:lnSpc>
                <a:spcPts val="2500"/>
              </a:lnSpc>
              <a:buNone/>
            </a:pPr>
            <a:r>
              <a:rPr lang="en-US" sz="2000" b="1" dirty="0">
                <a:solidFill>
                  <a:srgbClr val="E0D6DE"/>
                </a:solidFill>
                <a:latin typeface="Sora Medium" pitchFamily="34" charset="0"/>
                <a:ea typeface="Sora Medium" pitchFamily="34" charset="-122"/>
                <a:cs typeface="Sora Medium" pitchFamily="34" charset="-120"/>
              </a:rPr>
              <a:t>Lack of Insights</a:t>
            </a:r>
            <a:endParaRPr lang="en-US" sz="2000" dirty="0"/>
          </a:p>
        </p:txBody>
      </p:sp>
      <p:sp>
        <p:nvSpPr>
          <p:cNvPr id="19" name="Text 13"/>
          <p:cNvSpPr/>
          <p:nvPr/>
        </p:nvSpPr>
        <p:spPr>
          <a:xfrm>
            <a:off x="866537" y="6059210"/>
            <a:ext cx="3901440" cy="82688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Traditional analytics tools only show numbers (likes, retweets) but don't explain </a:t>
            </a:r>
            <a:r>
              <a:rPr lang="en-US" sz="1350" i="1" dirty="0">
                <a:solidFill>
                  <a:srgbClr val="E0D6DE"/>
                </a:solidFill>
                <a:latin typeface="Noto Sans TC" pitchFamily="34" charset="0"/>
                <a:ea typeface="Noto Sans TC" pitchFamily="34" charset="-122"/>
                <a:cs typeface="Noto Sans TC" pitchFamily="34" charset="-120"/>
              </a:rPr>
              <a:t>why</a:t>
            </a:r>
            <a:r>
              <a:rPr lang="en-US" sz="1350" dirty="0">
                <a:solidFill>
                  <a:srgbClr val="E0D6DE"/>
                </a:solidFill>
                <a:latin typeface="Noto Sans TC" pitchFamily="34" charset="0"/>
                <a:ea typeface="Noto Sans TC" pitchFamily="34" charset="-122"/>
                <a:cs typeface="Noto Sans TC" pitchFamily="34" charset="-120"/>
              </a:rPr>
              <a:t> a Marketing Post worked or failed.</a:t>
            </a:r>
            <a:endParaRPr lang="en-US" sz="1350" dirty="0"/>
          </a:p>
        </p:txBody>
      </p:sp>
      <p:sp>
        <p:nvSpPr>
          <p:cNvPr id="20" name="Text 14"/>
          <p:cNvSpPr/>
          <p:nvPr/>
        </p:nvSpPr>
        <p:spPr>
          <a:xfrm>
            <a:off x="866537" y="6989445"/>
            <a:ext cx="3901440" cy="275630"/>
          </a:xfrm>
          <a:prstGeom prst="rect">
            <a:avLst/>
          </a:prstGeom>
          <a:noFill/>
          <a:ln/>
        </p:spPr>
        <p:txBody>
          <a:bodyPr wrap="none" lIns="0" tIns="0" rIns="0" bIns="0" rtlCol="0" anchor="t"/>
          <a:lstStyle/>
          <a:p>
            <a:pPr marL="0" indent="0" algn="l">
              <a:lnSpc>
                <a:spcPts val="2150"/>
              </a:lnSpc>
              <a:buNone/>
            </a:pPr>
            <a:endParaRPr lang="en-US" sz="1350" dirty="0"/>
          </a:p>
        </p:txBody>
      </p:sp>
      <p:sp>
        <p:nvSpPr>
          <p:cNvPr id="21" name="Shape 15"/>
          <p:cNvSpPr/>
          <p:nvPr/>
        </p:nvSpPr>
        <p:spPr>
          <a:xfrm>
            <a:off x="5135166" y="5437942"/>
            <a:ext cx="4360069" cy="2022158"/>
          </a:xfrm>
          <a:prstGeom prst="roundRect">
            <a:avLst>
              <a:gd name="adj" fmla="val 5426"/>
            </a:avLst>
          </a:prstGeom>
          <a:solidFill>
            <a:srgbClr val="07070C"/>
          </a:solidFill>
          <a:ln w="22860">
            <a:solidFill>
              <a:srgbClr val="3F3F44"/>
            </a:solidFill>
            <a:prstDash val="solid"/>
          </a:ln>
        </p:spPr>
      </p:sp>
      <p:pic>
        <p:nvPicPr>
          <p:cNvPr id="22" name="Image 4" descr="preencoded.png"/>
          <p:cNvPicPr>
            <a:picLocks noChangeAspect="1"/>
          </p:cNvPicPr>
          <p:nvPr/>
        </p:nvPicPr>
        <p:blipFill>
          <a:blip r:embed="rId4"/>
          <a:stretch>
            <a:fillRect/>
          </a:stretch>
        </p:blipFill>
        <p:spPr>
          <a:xfrm>
            <a:off x="5112306" y="5437942"/>
            <a:ext cx="91440" cy="2022158"/>
          </a:xfrm>
          <a:prstGeom prst="rect">
            <a:avLst/>
          </a:prstGeom>
        </p:spPr>
      </p:pic>
      <p:sp>
        <p:nvSpPr>
          <p:cNvPr id="23" name="Text 16"/>
          <p:cNvSpPr/>
          <p:nvPr/>
        </p:nvSpPr>
        <p:spPr>
          <a:xfrm>
            <a:off x="5398770" y="5632966"/>
            <a:ext cx="3264218" cy="322898"/>
          </a:xfrm>
          <a:prstGeom prst="rect">
            <a:avLst/>
          </a:prstGeom>
          <a:noFill/>
          <a:ln/>
        </p:spPr>
        <p:txBody>
          <a:bodyPr wrap="none" lIns="0" tIns="0" rIns="0" bIns="0" rtlCol="0" anchor="t"/>
          <a:lstStyle/>
          <a:p>
            <a:pPr marL="0" indent="0" algn="l">
              <a:lnSpc>
                <a:spcPts val="2500"/>
              </a:lnSpc>
              <a:buNone/>
            </a:pPr>
            <a:r>
              <a:rPr lang="en-US" sz="2000" b="1" dirty="0">
                <a:solidFill>
                  <a:srgbClr val="E0D6DE"/>
                </a:solidFill>
                <a:latin typeface="Sora Medium" pitchFamily="34" charset="0"/>
                <a:ea typeface="Sora Medium" pitchFamily="34" charset="-122"/>
                <a:cs typeface="Sora Medium" pitchFamily="34" charset="-120"/>
              </a:rPr>
              <a:t>Limited Prediction Tools</a:t>
            </a:r>
            <a:endParaRPr lang="en-US" sz="2000" dirty="0"/>
          </a:p>
        </p:txBody>
      </p:sp>
      <p:sp>
        <p:nvSpPr>
          <p:cNvPr id="24" name="Text 17"/>
          <p:cNvSpPr/>
          <p:nvPr/>
        </p:nvSpPr>
        <p:spPr>
          <a:xfrm>
            <a:off x="5398770" y="6059210"/>
            <a:ext cx="3901440" cy="82688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Existing tools track performance but don't </a:t>
            </a:r>
            <a:r>
              <a:rPr lang="en-US" sz="1350" b="1" dirty="0">
                <a:solidFill>
                  <a:srgbClr val="E0D6DE"/>
                </a:solidFill>
                <a:latin typeface="Noto Sans TC" pitchFamily="34" charset="0"/>
                <a:ea typeface="Noto Sans TC" pitchFamily="34" charset="-122"/>
                <a:cs typeface="Noto Sans TC" pitchFamily="34" charset="-120"/>
              </a:rPr>
              <a:t>predict future engagement</a:t>
            </a:r>
            <a:r>
              <a:rPr lang="en-US" sz="1350" dirty="0">
                <a:solidFill>
                  <a:srgbClr val="E0D6DE"/>
                </a:solidFill>
                <a:latin typeface="Noto Sans TC" pitchFamily="34" charset="0"/>
                <a:ea typeface="Noto Sans TC" pitchFamily="34" charset="-122"/>
                <a:cs typeface="Noto Sans TC" pitchFamily="34" charset="-120"/>
              </a:rPr>
              <a:t> or suggest </a:t>
            </a:r>
            <a:r>
              <a:rPr lang="en-US" sz="1350" b="1" dirty="0">
                <a:solidFill>
                  <a:srgbClr val="E0D6DE"/>
                </a:solidFill>
                <a:latin typeface="Noto Sans TC" pitchFamily="34" charset="0"/>
                <a:ea typeface="Noto Sans TC" pitchFamily="34" charset="-122"/>
                <a:cs typeface="Noto Sans TC" pitchFamily="34" charset="-120"/>
              </a:rPr>
              <a:t>better versions of </a:t>
            </a:r>
            <a:r>
              <a:rPr lang="en-US" sz="1350" dirty="0">
                <a:solidFill>
                  <a:srgbClr val="E0D6DE"/>
                </a:solidFill>
                <a:latin typeface="Noto Sans TC" pitchFamily="34" charset="0"/>
                <a:ea typeface="Noto Sans TC" pitchFamily="34" charset="-122"/>
                <a:cs typeface="Noto Sans TC" pitchFamily="34" charset="-120"/>
              </a:rPr>
              <a:t>Marketing Post</a:t>
            </a:r>
            <a:endParaRPr lang="en-US" sz="1350" dirty="0"/>
          </a:p>
        </p:txBody>
      </p:sp>
      <p:sp>
        <p:nvSpPr>
          <p:cNvPr id="25" name="Shape 18"/>
          <p:cNvSpPr/>
          <p:nvPr/>
        </p:nvSpPr>
        <p:spPr>
          <a:xfrm>
            <a:off x="9667399" y="5437942"/>
            <a:ext cx="4360069" cy="2022158"/>
          </a:xfrm>
          <a:prstGeom prst="roundRect">
            <a:avLst>
              <a:gd name="adj" fmla="val 5426"/>
            </a:avLst>
          </a:prstGeom>
          <a:solidFill>
            <a:srgbClr val="07070C"/>
          </a:solidFill>
          <a:ln w="22860">
            <a:solidFill>
              <a:srgbClr val="3F3F44"/>
            </a:solidFill>
            <a:prstDash val="solid"/>
          </a:ln>
        </p:spPr>
      </p:sp>
      <p:pic>
        <p:nvPicPr>
          <p:cNvPr id="26" name="Image 5" descr="preencoded.png"/>
          <p:cNvPicPr>
            <a:picLocks noChangeAspect="1"/>
          </p:cNvPicPr>
          <p:nvPr/>
        </p:nvPicPr>
        <p:blipFill>
          <a:blip r:embed="rId4"/>
          <a:stretch>
            <a:fillRect/>
          </a:stretch>
        </p:blipFill>
        <p:spPr>
          <a:xfrm>
            <a:off x="9644539" y="5437942"/>
            <a:ext cx="91440" cy="2022158"/>
          </a:xfrm>
          <a:prstGeom prst="rect">
            <a:avLst/>
          </a:prstGeom>
        </p:spPr>
      </p:pic>
      <p:sp>
        <p:nvSpPr>
          <p:cNvPr id="27" name="Text 19"/>
          <p:cNvSpPr/>
          <p:nvPr/>
        </p:nvSpPr>
        <p:spPr>
          <a:xfrm>
            <a:off x="9931003" y="5632966"/>
            <a:ext cx="2702004" cy="322898"/>
          </a:xfrm>
          <a:prstGeom prst="rect">
            <a:avLst/>
          </a:prstGeom>
          <a:noFill/>
          <a:ln/>
        </p:spPr>
        <p:txBody>
          <a:bodyPr wrap="none" lIns="0" tIns="0" rIns="0" bIns="0" rtlCol="0" anchor="t"/>
          <a:lstStyle/>
          <a:p>
            <a:pPr marL="0" indent="0" algn="l">
              <a:lnSpc>
                <a:spcPts val="2500"/>
              </a:lnSpc>
              <a:buNone/>
            </a:pPr>
            <a:r>
              <a:rPr lang="en-US" sz="2000" b="1" dirty="0">
                <a:solidFill>
                  <a:srgbClr val="E0D6DE"/>
                </a:solidFill>
                <a:latin typeface="Sora Medium" pitchFamily="34" charset="0"/>
                <a:ea typeface="Sora Medium" pitchFamily="34" charset="-122"/>
                <a:cs typeface="Sora Medium" pitchFamily="34" charset="-120"/>
              </a:rPr>
              <a:t>High Risk for Brands</a:t>
            </a:r>
            <a:endParaRPr lang="en-US" sz="2000" dirty="0"/>
          </a:p>
        </p:txBody>
      </p:sp>
      <p:sp>
        <p:nvSpPr>
          <p:cNvPr id="28" name="Text 20"/>
          <p:cNvSpPr/>
          <p:nvPr/>
        </p:nvSpPr>
        <p:spPr>
          <a:xfrm>
            <a:off x="9931003" y="6059210"/>
            <a:ext cx="3901440" cy="826889"/>
          </a:xfrm>
          <a:prstGeom prst="rect">
            <a:avLst/>
          </a:prstGeom>
          <a:noFill/>
          <a:ln/>
        </p:spPr>
        <p:txBody>
          <a:bodyPr wrap="square" lIns="0" tIns="0" rIns="0" bIns="0" rtlCol="0" anchor="t"/>
          <a:lstStyle/>
          <a:p>
            <a:pPr marL="0" indent="0" algn="l">
              <a:lnSpc>
                <a:spcPts val="2150"/>
              </a:lnSpc>
              <a:buNone/>
            </a:pPr>
            <a:r>
              <a:rPr lang="en-US" sz="1350" dirty="0">
                <a:solidFill>
                  <a:srgbClr val="E0D6DE"/>
                </a:solidFill>
                <a:latin typeface="Noto Sans TC" pitchFamily="34" charset="0"/>
                <a:ea typeface="Noto Sans TC" pitchFamily="34" charset="-122"/>
                <a:cs typeface="Noto Sans TC" pitchFamily="34" charset="-120"/>
              </a:rPr>
              <a:t>A poorly worded tweet can damage brand reputation . No system to simulate impact before publishing.</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6753" y="929283"/>
            <a:ext cx="2452807" cy="306586"/>
          </a:xfrm>
          <a:prstGeom prst="rect">
            <a:avLst/>
          </a:prstGeom>
          <a:noFill/>
          <a:ln/>
        </p:spPr>
        <p:txBody>
          <a:bodyPr wrap="none" lIns="0" tIns="0" rIns="0" bIns="0" rtlCol="0" anchor="t"/>
          <a:lstStyle/>
          <a:p>
            <a:pPr marL="0" indent="0" algn="l">
              <a:lnSpc>
                <a:spcPts val="2400"/>
              </a:lnSpc>
              <a:buNone/>
            </a:pPr>
            <a:r>
              <a:rPr lang="en-US" sz="1900" dirty="0">
                <a:solidFill>
                  <a:srgbClr val="97B8FF"/>
                </a:solidFill>
                <a:latin typeface="Sora Medium" pitchFamily="34" charset="0"/>
                <a:ea typeface="Sora Medium" pitchFamily="34" charset="-122"/>
                <a:cs typeface="Sora Medium" pitchFamily="34" charset="-120"/>
              </a:rPr>
              <a:t>OUR SOLUTION</a:t>
            </a:r>
            <a:endParaRPr lang="en-US" sz="1900" dirty="0"/>
          </a:p>
        </p:txBody>
      </p:sp>
      <p:sp>
        <p:nvSpPr>
          <p:cNvPr id="3" name="Text 1"/>
          <p:cNvSpPr/>
          <p:nvPr/>
        </p:nvSpPr>
        <p:spPr>
          <a:xfrm>
            <a:off x="686753" y="1432084"/>
            <a:ext cx="12378690" cy="846177"/>
          </a:xfrm>
          <a:prstGeom prst="rect">
            <a:avLst/>
          </a:prstGeom>
          <a:noFill/>
          <a:ln/>
        </p:spPr>
        <p:txBody>
          <a:bodyPr wrap="none" lIns="0" tIns="0" rIns="0" bIns="0" rtlCol="0" anchor="t"/>
          <a:lstStyle/>
          <a:p>
            <a:pPr marL="0" indent="0" algn="l">
              <a:lnSpc>
                <a:spcPts val="6650"/>
              </a:lnSpc>
              <a:buNone/>
            </a:pPr>
            <a:r>
              <a:rPr lang="en-US" sz="5300" dirty="0">
                <a:solidFill>
                  <a:srgbClr val="97B8FF"/>
                </a:solidFill>
                <a:latin typeface="Sora Medium" pitchFamily="34" charset="0"/>
                <a:ea typeface="Sora Medium" pitchFamily="34" charset="-122"/>
                <a:cs typeface="Sora Medium" pitchFamily="34" charset="-120"/>
              </a:rPr>
              <a:t>Predictive AI for Optimized Content</a:t>
            </a:r>
            <a:endParaRPr lang="en-US" sz="5300" dirty="0"/>
          </a:p>
        </p:txBody>
      </p:sp>
      <p:pic>
        <p:nvPicPr>
          <p:cNvPr id="4" name="Image 0" descr="preencoded.png"/>
          <p:cNvPicPr>
            <a:picLocks noChangeAspect="1"/>
          </p:cNvPicPr>
          <p:nvPr/>
        </p:nvPicPr>
        <p:blipFill>
          <a:blip r:embed="rId3"/>
          <a:stretch>
            <a:fillRect/>
          </a:stretch>
        </p:blipFill>
        <p:spPr>
          <a:xfrm>
            <a:off x="686753" y="2572583"/>
            <a:ext cx="490538" cy="490538"/>
          </a:xfrm>
          <a:prstGeom prst="rect">
            <a:avLst/>
          </a:prstGeom>
        </p:spPr>
      </p:pic>
      <p:sp>
        <p:nvSpPr>
          <p:cNvPr id="5" name="Text 2"/>
          <p:cNvSpPr/>
          <p:nvPr/>
        </p:nvSpPr>
        <p:spPr>
          <a:xfrm>
            <a:off x="686753" y="3308390"/>
            <a:ext cx="6505813" cy="313849"/>
          </a:xfrm>
          <a:prstGeom prst="rect">
            <a:avLst/>
          </a:prstGeom>
          <a:noFill/>
          <a:ln/>
        </p:spPr>
        <p:txBody>
          <a:bodyPr wrap="none" lIns="0" tIns="0" rIns="0" bIns="0" rtlCol="0" anchor="t"/>
          <a:lstStyle/>
          <a:p>
            <a:pPr marL="0" indent="0" algn="l">
              <a:lnSpc>
                <a:spcPts val="2450"/>
              </a:lnSpc>
              <a:buNone/>
            </a:pPr>
            <a:r>
              <a:rPr lang="en-US" sz="1500" b="1" dirty="0">
                <a:solidFill>
                  <a:srgbClr val="E0D6DE"/>
                </a:solidFill>
                <a:latin typeface="Noto Sans TC" pitchFamily="34" charset="0"/>
                <a:ea typeface="Noto Sans TC" pitchFamily="34" charset="-122"/>
                <a:cs typeface="Noto Sans TC" pitchFamily="34" charset="-120"/>
              </a:rPr>
              <a:t>AI-Powered </a:t>
            </a:r>
            <a:r>
              <a:rPr lang="en-US" sz="1500" dirty="0">
                <a:solidFill>
                  <a:srgbClr val="E0D6DE"/>
                </a:solidFill>
                <a:latin typeface="Noto Sans TC" pitchFamily="34" charset="0"/>
                <a:ea typeface="Noto Sans TC" pitchFamily="34" charset="-122"/>
                <a:cs typeface="Noto Sans TC" pitchFamily="34" charset="-120"/>
              </a:rPr>
              <a:t>Marketing Post</a:t>
            </a:r>
            <a:r>
              <a:rPr lang="en-US" sz="1500" b="1" dirty="0">
                <a:solidFill>
                  <a:srgbClr val="E0D6DE"/>
                </a:solidFill>
                <a:latin typeface="Noto Sans TC" pitchFamily="34" charset="0"/>
                <a:ea typeface="Noto Sans TC" pitchFamily="34" charset="-122"/>
                <a:cs typeface="Noto Sans TC" pitchFamily="34" charset="-120"/>
              </a:rPr>
              <a:t> Generation</a:t>
            </a:r>
            <a:endParaRPr lang="en-US" sz="1500" dirty="0"/>
          </a:p>
        </p:txBody>
      </p:sp>
      <p:sp>
        <p:nvSpPr>
          <p:cNvPr id="6" name="Text 3"/>
          <p:cNvSpPr/>
          <p:nvPr/>
        </p:nvSpPr>
        <p:spPr>
          <a:xfrm>
            <a:off x="686753" y="3739872"/>
            <a:ext cx="6505813" cy="627698"/>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Generates </a:t>
            </a:r>
            <a:r>
              <a:rPr lang="en-US" sz="1500" b="1" dirty="0">
                <a:solidFill>
                  <a:srgbClr val="E0D6DE"/>
                </a:solidFill>
                <a:latin typeface="Noto Sans TC" pitchFamily="34" charset="0"/>
                <a:ea typeface="Noto Sans TC" pitchFamily="34" charset="-122"/>
                <a:cs typeface="Noto Sans TC" pitchFamily="34" charset="-120"/>
              </a:rPr>
              <a:t>new engaging Marketing Post</a:t>
            </a:r>
            <a:r>
              <a:rPr lang="en-US" sz="1500" dirty="0">
                <a:solidFill>
                  <a:srgbClr val="E0D6DE"/>
                </a:solidFill>
                <a:latin typeface="Noto Sans TC" pitchFamily="34" charset="0"/>
                <a:ea typeface="Noto Sans TC" pitchFamily="34" charset="-122"/>
                <a:cs typeface="Noto Sans TC" pitchFamily="34" charset="-120"/>
              </a:rPr>
              <a:t> based on proven successful patterns using historical data</a:t>
            </a:r>
            <a:endParaRPr lang="en-US" sz="1500" dirty="0"/>
          </a:p>
        </p:txBody>
      </p:sp>
      <p:pic>
        <p:nvPicPr>
          <p:cNvPr id="7" name="Image 1" descr="preencoded.png"/>
          <p:cNvPicPr>
            <a:picLocks noChangeAspect="1"/>
          </p:cNvPicPr>
          <p:nvPr/>
        </p:nvPicPr>
        <p:blipFill>
          <a:blip r:embed="rId4"/>
          <a:stretch>
            <a:fillRect/>
          </a:stretch>
        </p:blipFill>
        <p:spPr>
          <a:xfrm>
            <a:off x="7437834" y="2572583"/>
            <a:ext cx="490538" cy="490538"/>
          </a:xfrm>
          <a:prstGeom prst="rect">
            <a:avLst/>
          </a:prstGeom>
        </p:spPr>
      </p:pic>
      <p:sp>
        <p:nvSpPr>
          <p:cNvPr id="8" name="Text 4"/>
          <p:cNvSpPr/>
          <p:nvPr/>
        </p:nvSpPr>
        <p:spPr>
          <a:xfrm>
            <a:off x="7437834" y="3308390"/>
            <a:ext cx="6505813" cy="313849"/>
          </a:xfrm>
          <a:prstGeom prst="rect">
            <a:avLst/>
          </a:prstGeom>
          <a:noFill/>
          <a:ln/>
        </p:spPr>
        <p:txBody>
          <a:bodyPr wrap="none" lIns="0" tIns="0" rIns="0" bIns="0" rtlCol="0" anchor="t"/>
          <a:lstStyle/>
          <a:p>
            <a:pPr marL="0" indent="0" algn="l">
              <a:lnSpc>
                <a:spcPts val="2450"/>
              </a:lnSpc>
              <a:buNone/>
            </a:pPr>
            <a:r>
              <a:rPr lang="en-US" sz="1500" b="1" dirty="0">
                <a:solidFill>
                  <a:srgbClr val="E0D6DE"/>
                </a:solidFill>
                <a:latin typeface="Noto Sans TC" pitchFamily="34" charset="0"/>
                <a:ea typeface="Noto Sans TC" pitchFamily="34" charset="-122"/>
                <a:cs typeface="Noto Sans TC" pitchFamily="34" charset="-120"/>
              </a:rPr>
              <a:t>Automated </a:t>
            </a:r>
            <a:r>
              <a:rPr lang="en-US" sz="1500" dirty="0">
                <a:solidFill>
                  <a:srgbClr val="E0D6DE"/>
                </a:solidFill>
                <a:latin typeface="Noto Sans TC" pitchFamily="34" charset="0"/>
                <a:ea typeface="Noto Sans TC" pitchFamily="34" charset="-122"/>
                <a:cs typeface="Noto Sans TC" pitchFamily="34" charset="-120"/>
              </a:rPr>
              <a:t>Marketing Post Analysis</a:t>
            </a:r>
            <a:endParaRPr lang="en-US" sz="1500" dirty="0"/>
          </a:p>
        </p:txBody>
      </p:sp>
      <p:sp>
        <p:nvSpPr>
          <p:cNvPr id="9" name="Text 5"/>
          <p:cNvSpPr/>
          <p:nvPr/>
        </p:nvSpPr>
        <p:spPr>
          <a:xfrm>
            <a:off x="7437834" y="3739872"/>
            <a:ext cx="6505813" cy="627698"/>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AI analyzes Marketing Post for </a:t>
            </a:r>
            <a:r>
              <a:rPr lang="en-US" sz="1500" b="1" dirty="0">
                <a:solidFill>
                  <a:srgbClr val="E0D6DE"/>
                </a:solidFill>
                <a:latin typeface="Noto Sans TC" pitchFamily="34" charset="0"/>
                <a:ea typeface="Noto Sans TC" pitchFamily="34" charset="-122"/>
                <a:cs typeface="Noto Sans TC" pitchFamily="34" charset="-120"/>
              </a:rPr>
              <a:t>sentiment, keywords, topics, and audience targeting .</a:t>
            </a:r>
            <a:r>
              <a:rPr lang="en-US" sz="1500" dirty="0">
                <a:solidFill>
                  <a:srgbClr val="E0D6DE"/>
                </a:solidFill>
                <a:latin typeface="Noto Sans TC" pitchFamily="34" charset="0"/>
                <a:ea typeface="Noto Sans TC" pitchFamily="34" charset="-122"/>
                <a:cs typeface="Noto Sans TC" pitchFamily="34" charset="-120"/>
              </a:rPr>
              <a:t>Saves time compared to manual review</a:t>
            </a:r>
            <a:endParaRPr lang="en-US" sz="1500" dirty="0"/>
          </a:p>
        </p:txBody>
      </p:sp>
      <p:sp>
        <p:nvSpPr>
          <p:cNvPr id="10" name="Text 6"/>
          <p:cNvSpPr/>
          <p:nvPr/>
        </p:nvSpPr>
        <p:spPr>
          <a:xfrm>
            <a:off x="7437834" y="4485203"/>
            <a:ext cx="6505813" cy="313849"/>
          </a:xfrm>
          <a:prstGeom prst="rect">
            <a:avLst/>
          </a:prstGeom>
          <a:noFill/>
          <a:ln/>
        </p:spPr>
        <p:txBody>
          <a:bodyPr wrap="none" lIns="0" tIns="0" rIns="0" bIns="0" rtlCol="0" anchor="t"/>
          <a:lstStyle/>
          <a:p>
            <a:pPr marL="0" indent="0" algn="l">
              <a:lnSpc>
                <a:spcPts val="2450"/>
              </a:lnSpc>
              <a:buNone/>
            </a:pPr>
            <a:endParaRPr lang="en-US" sz="1500" dirty="0"/>
          </a:p>
        </p:txBody>
      </p:sp>
      <p:pic>
        <p:nvPicPr>
          <p:cNvPr id="11" name="Image 2" descr="preencoded.png"/>
          <p:cNvPicPr>
            <a:picLocks noChangeAspect="1"/>
          </p:cNvPicPr>
          <p:nvPr/>
        </p:nvPicPr>
        <p:blipFill>
          <a:blip r:embed="rId5"/>
          <a:stretch>
            <a:fillRect/>
          </a:stretch>
        </p:blipFill>
        <p:spPr>
          <a:xfrm>
            <a:off x="686753" y="5191482"/>
            <a:ext cx="490538" cy="490538"/>
          </a:xfrm>
          <a:prstGeom prst="rect">
            <a:avLst/>
          </a:prstGeom>
        </p:spPr>
      </p:pic>
      <p:sp>
        <p:nvSpPr>
          <p:cNvPr id="12" name="Text 7"/>
          <p:cNvSpPr/>
          <p:nvPr/>
        </p:nvSpPr>
        <p:spPr>
          <a:xfrm>
            <a:off x="686753" y="5927288"/>
            <a:ext cx="6505813" cy="313849"/>
          </a:xfrm>
          <a:prstGeom prst="rect">
            <a:avLst/>
          </a:prstGeom>
          <a:noFill/>
          <a:ln/>
        </p:spPr>
        <p:txBody>
          <a:bodyPr wrap="none" lIns="0" tIns="0" rIns="0" bIns="0" rtlCol="0" anchor="t"/>
          <a:lstStyle/>
          <a:p>
            <a:pPr marL="0" indent="0" algn="l">
              <a:lnSpc>
                <a:spcPts val="2450"/>
              </a:lnSpc>
              <a:buNone/>
            </a:pPr>
            <a:r>
              <a:rPr lang="en-US" sz="1500" b="1" dirty="0">
                <a:solidFill>
                  <a:srgbClr val="E0D6DE"/>
                </a:solidFill>
                <a:latin typeface="Noto Sans TC" pitchFamily="34" charset="0"/>
                <a:ea typeface="Noto Sans TC" pitchFamily="34" charset="-122"/>
                <a:cs typeface="Noto Sans TC" pitchFamily="34" charset="-120"/>
              </a:rPr>
              <a:t>Data-Driven Engagement Insights</a:t>
            </a:r>
            <a:endParaRPr lang="en-US" sz="1500" dirty="0"/>
          </a:p>
        </p:txBody>
      </p:sp>
      <p:sp>
        <p:nvSpPr>
          <p:cNvPr id="13" name="Text 8"/>
          <p:cNvSpPr/>
          <p:nvPr/>
        </p:nvSpPr>
        <p:spPr>
          <a:xfrm>
            <a:off x="686753" y="6358771"/>
            <a:ext cx="6505813" cy="941546"/>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Identifies </a:t>
            </a:r>
            <a:r>
              <a:rPr lang="en-US" sz="1500" b="1" dirty="0">
                <a:solidFill>
                  <a:srgbClr val="E0D6DE"/>
                </a:solidFill>
                <a:latin typeface="Noto Sans TC" pitchFamily="34" charset="0"/>
                <a:ea typeface="Noto Sans TC" pitchFamily="34" charset="-122"/>
                <a:cs typeface="Noto Sans TC" pitchFamily="34" charset="-120"/>
              </a:rPr>
              <a:t>which </a:t>
            </a:r>
            <a:r>
              <a:rPr lang="en-US" sz="1500" dirty="0">
                <a:solidFill>
                  <a:srgbClr val="E0D6DE"/>
                </a:solidFill>
                <a:latin typeface="Noto Sans TC" pitchFamily="34" charset="0"/>
                <a:ea typeface="Noto Sans TC" pitchFamily="34" charset="-122"/>
                <a:cs typeface="Noto Sans TC" pitchFamily="34" charset="-120"/>
              </a:rPr>
              <a:t>Marketing Post</a:t>
            </a:r>
            <a:r>
              <a:rPr lang="en-US" sz="1500" b="1" dirty="0">
                <a:solidFill>
                  <a:srgbClr val="E0D6DE"/>
                </a:solidFill>
                <a:latin typeface="Noto Sans TC" pitchFamily="34" charset="0"/>
                <a:ea typeface="Noto Sans TC" pitchFamily="34" charset="-122"/>
                <a:cs typeface="Noto Sans TC" pitchFamily="34" charset="-120"/>
              </a:rPr>
              <a:t>  performed best</a:t>
            </a:r>
            <a:r>
              <a:rPr lang="en-US" sz="1500" dirty="0">
                <a:solidFill>
                  <a:srgbClr val="E0D6DE"/>
                </a:solidFill>
                <a:latin typeface="Noto Sans TC" pitchFamily="34" charset="0"/>
                <a:ea typeface="Noto Sans TC" pitchFamily="34" charset="-122"/>
                <a:cs typeface="Noto Sans TC" pitchFamily="34" charset="-120"/>
              </a:rPr>
              <a:t> (top 5 by likes/retweets/replies). Explains </a:t>
            </a:r>
            <a:r>
              <a:rPr lang="en-US" sz="1500" i="1" dirty="0">
                <a:solidFill>
                  <a:srgbClr val="E0D6DE"/>
                </a:solidFill>
                <a:latin typeface="Noto Sans TC" pitchFamily="34" charset="0"/>
                <a:ea typeface="Noto Sans TC" pitchFamily="34" charset="-122"/>
                <a:cs typeface="Noto Sans TC" pitchFamily="34" charset="-120"/>
              </a:rPr>
              <a:t>why</a:t>
            </a:r>
            <a:r>
              <a:rPr lang="en-US" sz="1500" dirty="0">
                <a:solidFill>
                  <a:srgbClr val="E0D6DE"/>
                </a:solidFill>
                <a:latin typeface="Noto Sans TC" pitchFamily="34" charset="0"/>
                <a:ea typeface="Noto Sans TC" pitchFamily="34" charset="-122"/>
                <a:cs typeface="Noto Sans TC" pitchFamily="34" charset="-120"/>
              </a:rPr>
              <a:t> they worked (tone, structure, relatability).</a:t>
            </a:r>
            <a:endParaRPr lang="en-US" sz="1500" dirty="0"/>
          </a:p>
        </p:txBody>
      </p:sp>
      <p:sp>
        <p:nvSpPr>
          <p:cNvPr id="14" name="Shape 9"/>
          <p:cNvSpPr/>
          <p:nvPr/>
        </p:nvSpPr>
        <p:spPr>
          <a:xfrm>
            <a:off x="7462361" y="5181719"/>
            <a:ext cx="441484" cy="510064"/>
          </a:xfrm>
          <a:prstGeom prst="roundRect">
            <a:avLst>
              <a:gd name="adj" fmla="val 12427"/>
            </a:avLst>
          </a:prstGeom>
          <a:solidFill>
            <a:srgbClr val="4D4D51"/>
          </a:solidFill>
          <a:ln/>
        </p:spPr>
      </p:sp>
      <p:pic>
        <p:nvPicPr>
          <p:cNvPr id="15" name="Image 3" descr="preencoded.png"/>
          <p:cNvPicPr>
            <a:picLocks noChangeAspect="1"/>
          </p:cNvPicPr>
          <p:nvPr/>
        </p:nvPicPr>
        <p:blipFill>
          <a:blip r:embed="rId6"/>
          <a:stretch>
            <a:fillRect/>
          </a:stretch>
        </p:blipFill>
        <p:spPr>
          <a:xfrm>
            <a:off x="7437834" y="5191482"/>
            <a:ext cx="490538" cy="490538"/>
          </a:xfrm>
          <a:prstGeom prst="rect">
            <a:avLst/>
          </a:prstGeom>
        </p:spPr>
      </p:pic>
      <p:sp>
        <p:nvSpPr>
          <p:cNvPr id="16" name="Text 10"/>
          <p:cNvSpPr/>
          <p:nvPr/>
        </p:nvSpPr>
        <p:spPr>
          <a:xfrm>
            <a:off x="7437834" y="5927288"/>
            <a:ext cx="6505813" cy="313849"/>
          </a:xfrm>
          <a:prstGeom prst="rect">
            <a:avLst/>
          </a:prstGeom>
          <a:noFill/>
          <a:ln/>
        </p:spPr>
        <p:txBody>
          <a:bodyPr wrap="none" lIns="0" tIns="0" rIns="0" bIns="0" rtlCol="0" anchor="t"/>
          <a:lstStyle/>
          <a:p>
            <a:pPr marL="0" indent="0" algn="l">
              <a:lnSpc>
                <a:spcPts val="2450"/>
              </a:lnSpc>
              <a:buNone/>
            </a:pPr>
            <a:r>
              <a:rPr lang="en-US" sz="1500" b="1" dirty="0">
                <a:solidFill>
                  <a:srgbClr val="E0D6DE"/>
                </a:solidFill>
                <a:latin typeface="Noto Sans TC" pitchFamily="34" charset="0"/>
                <a:ea typeface="Noto Sans TC" pitchFamily="34" charset="-122"/>
                <a:cs typeface="Noto Sans TC" pitchFamily="34" charset="-120"/>
              </a:rPr>
              <a:t>Predictive Tweet Comparison (A/B Testing without Posting)</a:t>
            </a:r>
            <a:endParaRPr lang="en-US" sz="1500" dirty="0"/>
          </a:p>
        </p:txBody>
      </p:sp>
      <p:sp>
        <p:nvSpPr>
          <p:cNvPr id="17" name="Text 11"/>
          <p:cNvSpPr/>
          <p:nvPr/>
        </p:nvSpPr>
        <p:spPr>
          <a:xfrm>
            <a:off x="7437834" y="6358771"/>
            <a:ext cx="6505813" cy="941546"/>
          </a:xfrm>
          <a:prstGeom prst="rect">
            <a:avLst/>
          </a:prstGeom>
          <a:noFill/>
          <a:ln/>
        </p:spPr>
        <p:txBody>
          <a:bodyPr wrap="square" lIns="0" tIns="0" rIns="0" bIns="0" rtlCol="0" anchor="t"/>
          <a:lstStyle/>
          <a:p>
            <a:pPr marL="0" indent="0" algn="l">
              <a:lnSpc>
                <a:spcPts val="2450"/>
              </a:lnSpc>
              <a:buNone/>
            </a:pPr>
            <a:r>
              <a:rPr lang="en-US" sz="1500" dirty="0">
                <a:solidFill>
                  <a:srgbClr val="E0D6DE"/>
                </a:solidFill>
                <a:latin typeface="Noto Sans TC" pitchFamily="34" charset="0"/>
                <a:ea typeface="Noto Sans TC" pitchFamily="34" charset="-122"/>
                <a:cs typeface="Noto Sans TC" pitchFamily="34" charset="-120"/>
              </a:rPr>
              <a:t>Compares Marketing Post A vs Marketing Post B.Predicts </a:t>
            </a:r>
            <a:r>
              <a:rPr lang="en-US" sz="1500" b="1" dirty="0">
                <a:solidFill>
                  <a:srgbClr val="E0D6DE"/>
                </a:solidFill>
                <a:latin typeface="Noto Sans TC" pitchFamily="34" charset="0"/>
                <a:ea typeface="Noto Sans TC" pitchFamily="34" charset="-122"/>
                <a:cs typeface="Noto Sans TC" pitchFamily="34" charset="-120"/>
              </a:rPr>
              <a:t>which will perform better</a:t>
            </a:r>
            <a:r>
              <a:rPr lang="en-US" sz="1500" dirty="0">
                <a:solidFill>
                  <a:srgbClr val="E0D6DE"/>
                </a:solidFill>
                <a:latin typeface="Noto Sans TC" pitchFamily="34" charset="0"/>
                <a:ea typeface="Noto Sans TC" pitchFamily="34" charset="-122"/>
                <a:cs typeface="Noto Sans TC" pitchFamily="34" charset="-120"/>
              </a:rPr>
              <a:t> before publishing.Provides reasoning (engagement score, relativeness, tone).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59738"/>
            <a:ext cx="3323987"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CORE FUNCTIONALITY</a:t>
            </a:r>
            <a:endParaRPr lang="en-US" sz="2200" dirty="0"/>
          </a:p>
        </p:txBody>
      </p:sp>
      <p:sp>
        <p:nvSpPr>
          <p:cNvPr id="3" name="Text 1"/>
          <p:cNvSpPr/>
          <p:nvPr/>
        </p:nvSpPr>
        <p:spPr>
          <a:xfrm>
            <a:off x="793790" y="1340882"/>
            <a:ext cx="13042821" cy="1956435"/>
          </a:xfrm>
          <a:prstGeom prst="rect">
            <a:avLst/>
          </a:prstGeom>
          <a:noFill/>
          <a:ln/>
        </p:spPr>
        <p:txBody>
          <a:bodyPr wrap="square" lIns="0" tIns="0" rIns="0" bIns="0" rtlCol="0" anchor="t"/>
          <a:lstStyle/>
          <a:p>
            <a:pPr marL="0" indent="0" algn="l">
              <a:lnSpc>
                <a:spcPts val="7700"/>
              </a:lnSpc>
              <a:buNone/>
            </a:pPr>
            <a:r>
              <a:rPr lang="en-US" sz="6150" dirty="0">
                <a:solidFill>
                  <a:srgbClr val="97B8FF"/>
                </a:solidFill>
                <a:latin typeface="Sora Medium" pitchFamily="34" charset="0"/>
                <a:ea typeface="Sora Medium" pitchFamily="34" charset="-122"/>
                <a:cs typeface="Sora Medium" pitchFamily="34" charset="-120"/>
              </a:rPr>
              <a:t>Data-Driven Insights and Predictive Power</a:t>
            </a:r>
            <a:endParaRPr lang="en-US" sz="6150" dirty="0"/>
          </a:p>
        </p:txBody>
      </p:sp>
      <p:sp>
        <p:nvSpPr>
          <p:cNvPr id="4" name="Shape 2"/>
          <p:cNvSpPr/>
          <p:nvPr/>
        </p:nvSpPr>
        <p:spPr>
          <a:xfrm>
            <a:off x="793790" y="3977640"/>
            <a:ext cx="4196358" cy="3492103"/>
          </a:xfrm>
          <a:prstGeom prst="roundRect">
            <a:avLst>
              <a:gd name="adj" fmla="val 4190"/>
            </a:avLst>
          </a:prstGeom>
          <a:solidFill>
            <a:srgbClr val="07070C"/>
          </a:solidFill>
          <a:ln/>
        </p:spPr>
      </p:sp>
      <p:pic>
        <p:nvPicPr>
          <p:cNvPr id="5" name="Image 0" descr="preencoded.png"/>
          <p:cNvPicPr>
            <a:picLocks noChangeAspect="1"/>
          </p:cNvPicPr>
          <p:nvPr/>
        </p:nvPicPr>
        <p:blipFill>
          <a:blip r:embed="rId3"/>
          <a:stretch>
            <a:fillRect/>
          </a:stretch>
        </p:blipFill>
        <p:spPr>
          <a:xfrm>
            <a:off x="793790" y="3947160"/>
            <a:ext cx="4196358" cy="121920"/>
          </a:xfrm>
          <a:prstGeom prst="rect">
            <a:avLst/>
          </a:prstGeom>
        </p:spPr>
      </p:pic>
      <p:pic>
        <p:nvPicPr>
          <p:cNvPr id="6" name="Image 1" descr="preencoded.png"/>
          <p:cNvPicPr>
            <a:picLocks noChangeAspect="1"/>
          </p:cNvPicPr>
          <p:nvPr/>
        </p:nvPicPr>
        <p:blipFill>
          <a:blip r:embed="rId4"/>
          <a:stretch>
            <a:fillRect/>
          </a:stretch>
        </p:blipFill>
        <p:spPr>
          <a:xfrm>
            <a:off x="2551688" y="3637478"/>
            <a:ext cx="680442" cy="680442"/>
          </a:xfrm>
          <a:prstGeom prst="rect">
            <a:avLst/>
          </a:prstGeom>
        </p:spPr>
      </p:pic>
      <p:pic>
        <p:nvPicPr>
          <p:cNvPr id="7" name="Image 2" descr="preencoded.png"/>
          <p:cNvPicPr>
            <a:picLocks noChangeAspect="1"/>
          </p:cNvPicPr>
          <p:nvPr/>
        </p:nvPicPr>
        <p:blipFill>
          <a:blip r:embed="rId5"/>
          <a:stretch>
            <a:fillRect/>
          </a:stretch>
        </p:blipFill>
        <p:spPr>
          <a:xfrm>
            <a:off x="2755761" y="3807619"/>
            <a:ext cx="272177" cy="340162"/>
          </a:xfrm>
          <a:prstGeom prst="rect">
            <a:avLst/>
          </a:prstGeom>
        </p:spPr>
      </p:pic>
      <p:sp>
        <p:nvSpPr>
          <p:cNvPr id="8" name="Text 3"/>
          <p:cNvSpPr/>
          <p:nvPr/>
        </p:nvSpPr>
        <p:spPr>
          <a:xfrm>
            <a:off x="1051084" y="4544616"/>
            <a:ext cx="3059311"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Engagement Insights</a:t>
            </a:r>
            <a:endParaRPr lang="en-US" sz="2200" dirty="0"/>
          </a:p>
        </p:txBody>
      </p:sp>
      <p:sp>
        <p:nvSpPr>
          <p:cNvPr id="9" name="Text 4"/>
          <p:cNvSpPr/>
          <p:nvPr/>
        </p:nvSpPr>
        <p:spPr>
          <a:xfrm>
            <a:off x="1051084" y="5035034"/>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Identifies the top 5 highest-performing posts based on likes, retweets, and replies, and critically, explains the </a:t>
            </a:r>
            <a:r>
              <a:rPr lang="en-US" sz="1750" b="1" dirty="0">
                <a:solidFill>
                  <a:srgbClr val="E0D6DE"/>
                </a:solidFill>
                <a:latin typeface="Noto Sans TC" pitchFamily="34" charset="0"/>
                <a:ea typeface="Noto Sans TC" pitchFamily="34" charset="-122"/>
                <a:cs typeface="Noto Sans TC" pitchFamily="34" charset="-120"/>
              </a:rPr>
              <a:t>why</a:t>
            </a:r>
            <a:r>
              <a:rPr lang="en-US" sz="1750" dirty="0">
                <a:solidFill>
                  <a:srgbClr val="E0D6DE"/>
                </a:solidFill>
                <a:latin typeface="Noto Sans TC" pitchFamily="34" charset="0"/>
                <a:ea typeface="Noto Sans TC" pitchFamily="34" charset="-122"/>
                <a:cs typeface="Noto Sans TC" pitchFamily="34" charset="-120"/>
              </a:rPr>
              <a:t> (tone, structure, relatability).</a:t>
            </a:r>
            <a:endParaRPr lang="en-US" sz="1750" dirty="0"/>
          </a:p>
        </p:txBody>
      </p:sp>
      <p:sp>
        <p:nvSpPr>
          <p:cNvPr id="10" name="Shape 5"/>
          <p:cNvSpPr/>
          <p:nvPr/>
        </p:nvSpPr>
        <p:spPr>
          <a:xfrm>
            <a:off x="5216962" y="3977640"/>
            <a:ext cx="4196358" cy="3492103"/>
          </a:xfrm>
          <a:prstGeom prst="roundRect">
            <a:avLst>
              <a:gd name="adj" fmla="val 4190"/>
            </a:avLst>
          </a:prstGeom>
          <a:solidFill>
            <a:srgbClr val="07070C"/>
          </a:solidFill>
          <a:ln/>
        </p:spPr>
      </p:sp>
      <p:pic>
        <p:nvPicPr>
          <p:cNvPr id="11" name="Image 3" descr="preencoded.png"/>
          <p:cNvPicPr>
            <a:picLocks noChangeAspect="1"/>
          </p:cNvPicPr>
          <p:nvPr/>
        </p:nvPicPr>
        <p:blipFill>
          <a:blip r:embed="rId3"/>
          <a:stretch>
            <a:fillRect/>
          </a:stretch>
        </p:blipFill>
        <p:spPr>
          <a:xfrm>
            <a:off x="5216962" y="3947160"/>
            <a:ext cx="4196358" cy="121920"/>
          </a:xfrm>
          <a:prstGeom prst="rect">
            <a:avLst/>
          </a:prstGeom>
        </p:spPr>
      </p:pic>
      <p:pic>
        <p:nvPicPr>
          <p:cNvPr id="12" name="Image 4" descr="preencoded.png"/>
          <p:cNvPicPr>
            <a:picLocks noChangeAspect="1"/>
          </p:cNvPicPr>
          <p:nvPr/>
        </p:nvPicPr>
        <p:blipFill>
          <a:blip r:embed="rId4"/>
          <a:stretch>
            <a:fillRect/>
          </a:stretch>
        </p:blipFill>
        <p:spPr>
          <a:xfrm>
            <a:off x="6974860" y="3637478"/>
            <a:ext cx="680442" cy="680442"/>
          </a:xfrm>
          <a:prstGeom prst="rect">
            <a:avLst/>
          </a:prstGeom>
        </p:spPr>
      </p:pic>
      <p:pic>
        <p:nvPicPr>
          <p:cNvPr id="13" name="Image 5" descr="preencoded.png"/>
          <p:cNvPicPr>
            <a:picLocks noChangeAspect="1"/>
          </p:cNvPicPr>
          <p:nvPr/>
        </p:nvPicPr>
        <p:blipFill>
          <a:blip r:embed="rId6"/>
          <a:stretch>
            <a:fillRect/>
          </a:stretch>
        </p:blipFill>
        <p:spPr>
          <a:xfrm>
            <a:off x="7178933" y="3807619"/>
            <a:ext cx="272177" cy="340162"/>
          </a:xfrm>
          <a:prstGeom prst="rect">
            <a:avLst/>
          </a:prstGeom>
        </p:spPr>
      </p:pic>
      <p:sp>
        <p:nvSpPr>
          <p:cNvPr id="14" name="Text 6"/>
          <p:cNvSpPr/>
          <p:nvPr/>
        </p:nvSpPr>
        <p:spPr>
          <a:xfrm>
            <a:off x="5474256" y="4544616"/>
            <a:ext cx="333244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Predictive Comparison</a:t>
            </a:r>
            <a:endParaRPr lang="en-US" sz="2200" dirty="0"/>
          </a:p>
        </p:txBody>
      </p:sp>
      <p:sp>
        <p:nvSpPr>
          <p:cNvPr id="15" name="Text 7"/>
          <p:cNvSpPr/>
          <p:nvPr/>
        </p:nvSpPr>
        <p:spPr>
          <a:xfrm>
            <a:off x="5474256" y="5035034"/>
            <a:ext cx="3681770" cy="217741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Allows for virtual A/B testing of Post A vs. Post B, predicting superior performance </a:t>
            </a:r>
            <a:r>
              <a:rPr lang="en-US" sz="1750" b="1" dirty="0">
                <a:solidFill>
                  <a:srgbClr val="E0D6DE"/>
                </a:solidFill>
                <a:latin typeface="Noto Sans TC" pitchFamily="34" charset="0"/>
                <a:ea typeface="Noto Sans TC" pitchFamily="34" charset="-122"/>
                <a:cs typeface="Noto Sans TC" pitchFamily="34" charset="-120"/>
              </a:rPr>
              <a:t>before</a:t>
            </a:r>
            <a:r>
              <a:rPr lang="en-US" sz="1750" dirty="0">
                <a:solidFill>
                  <a:srgbClr val="E0D6DE"/>
                </a:solidFill>
                <a:latin typeface="Noto Sans TC" pitchFamily="34" charset="0"/>
                <a:ea typeface="Noto Sans TC" pitchFamily="34" charset="-122"/>
                <a:cs typeface="Noto Sans TC" pitchFamily="34" charset="-120"/>
              </a:rPr>
              <a:t> publishing, along with an engagement score and tonal analysis.</a:t>
            </a:r>
            <a:endParaRPr lang="en-US" sz="1750" dirty="0"/>
          </a:p>
        </p:txBody>
      </p:sp>
      <p:sp>
        <p:nvSpPr>
          <p:cNvPr id="16" name="Shape 8"/>
          <p:cNvSpPr/>
          <p:nvPr/>
        </p:nvSpPr>
        <p:spPr>
          <a:xfrm>
            <a:off x="9640133" y="3977640"/>
            <a:ext cx="4196358" cy="3492103"/>
          </a:xfrm>
          <a:prstGeom prst="roundRect">
            <a:avLst>
              <a:gd name="adj" fmla="val 4190"/>
            </a:avLst>
          </a:prstGeom>
          <a:solidFill>
            <a:srgbClr val="07070C"/>
          </a:solidFill>
          <a:ln/>
        </p:spPr>
      </p:sp>
      <p:pic>
        <p:nvPicPr>
          <p:cNvPr id="17" name="Image 6" descr="preencoded.png"/>
          <p:cNvPicPr>
            <a:picLocks noChangeAspect="1"/>
          </p:cNvPicPr>
          <p:nvPr/>
        </p:nvPicPr>
        <p:blipFill>
          <a:blip r:embed="rId3"/>
          <a:stretch>
            <a:fillRect/>
          </a:stretch>
        </p:blipFill>
        <p:spPr>
          <a:xfrm>
            <a:off x="9640133" y="3947160"/>
            <a:ext cx="4196358" cy="121920"/>
          </a:xfrm>
          <a:prstGeom prst="rect">
            <a:avLst/>
          </a:prstGeom>
        </p:spPr>
      </p:pic>
      <p:pic>
        <p:nvPicPr>
          <p:cNvPr id="18" name="Image 7" descr="preencoded.png"/>
          <p:cNvPicPr>
            <a:picLocks noChangeAspect="1"/>
          </p:cNvPicPr>
          <p:nvPr/>
        </p:nvPicPr>
        <p:blipFill>
          <a:blip r:embed="rId4"/>
          <a:stretch>
            <a:fillRect/>
          </a:stretch>
        </p:blipFill>
        <p:spPr>
          <a:xfrm>
            <a:off x="11398032" y="3637478"/>
            <a:ext cx="680442" cy="680442"/>
          </a:xfrm>
          <a:prstGeom prst="rect">
            <a:avLst/>
          </a:prstGeom>
        </p:spPr>
      </p:pic>
      <p:pic>
        <p:nvPicPr>
          <p:cNvPr id="19" name="Image 8" descr="preencoded.png"/>
          <p:cNvPicPr>
            <a:picLocks noChangeAspect="1"/>
          </p:cNvPicPr>
          <p:nvPr/>
        </p:nvPicPr>
        <p:blipFill>
          <a:blip r:embed="rId7"/>
          <a:stretch>
            <a:fillRect/>
          </a:stretch>
        </p:blipFill>
        <p:spPr>
          <a:xfrm>
            <a:off x="11602105" y="3807619"/>
            <a:ext cx="272177" cy="340162"/>
          </a:xfrm>
          <a:prstGeom prst="rect">
            <a:avLst/>
          </a:prstGeom>
        </p:spPr>
      </p:pic>
      <p:sp>
        <p:nvSpPr>
          <p:cNvPr id="20" name="Text 9"/>
          <p:cNvSpPr/>
          <p:nvPr/>
        </p:nvSpPr>
        <p:spPr>
          <a:xfrm>
            <a:off x="9897427" y="45446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Smarter Strategy</a:t>
            </a:r>
            <a:endParaRPr lang="en-US" sz="2200" dirty="0"/>
          </a:p>
        </p:txBody>
      </p:sp>
      <p:sp>
        <p:nvSpPr>
          <p:cNvPr id="21" name="Text 10"/>
          <p:cNvSpPr/>
          <p:nvPr/>
        </p:nvSpPr>
        <p:spPr>
          <a:xfrm>
            <a:off x="9897427" y="5035034"/>
            <a:ext cx="3681770"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Empowers users (brands, startups, influencers) to move beyond guesswork, leading to higher engagement and a significant reduction in wasted creative effort.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94678" y="714851"/>
            <a:ext cx="1825228" cy="226933"/>
          </a:xfrm>
          <a:prstGeom prst="rect">
            <a:avLst/>
          </a:prstGeom>
          <a:noFill/>
          <a:ln/>
        </p:spPr>
        <p:txBody>
          <a:bodyPr wrap="none" lIns="0" tIns="0" rIns="0" bIns="0" rtlCol="0" anchor="t"/>
          <a:lstStyle/>
          <a:p>
            <a:pPr marL="0" indent="0" algn="l">
              <a:lnSpc>
                <a:spcPts val="1750"/>
              </a:lnSpc>
              <a:buNone/>
            </a:pPr>
            <a:r>
              <a:rPr lang="en-US" sz="1400" dirty="0">
                <a:solidFill>
                  <a:srgbClr val="97B8FF"/>
                </a:solidFill>
                <a:latin typeface="Sora Medium" pitchFamily="34" charset="0"/>
                <a:ea typeface="Sora Medium" pitchFamily="34" charset="-122"/>
                <a:cs typeface="Sora Medium" pitchFamily="34" charset="-120"/>
              </a:rPr>
              <a:t>FEATURE DEEP DIVE</a:t>
            </a:r>
            <a:endParaRPr lang="en-US" sz="1400" dirty="0"/>
          </a:p>
        </p:txBody>
      </p:sp>
      <p:sp>
        <p:nvSpPr>
          <p:cNvPr id="4" name="Text 1"/>
          <p:cNvSpPr/>
          <p:nvPr/>
        </p:nvSpPr>
        <p:spPr>
          <a:xfrm>
            <a:off x="5994678" y="1086922"/>
            <a:ext cx="7975759" cy="626388"/>
          </a:xfrm>
          <a:prstGeom prst="rect">
            <a:avLst/>
          </a:prstGeom>
          <a:noFill/>
          <a:ln/>
        </p:spPr>
        <p:txBody>
          <a:bodyPr wrap="none" lIns="0" tIns="0" rIns="0" bIns="0" rtlCol="0" anchor="t"/>
          <a:lstStyle/>
          <a:p>
            <a:pPr marL="0" indent="0" algn="l">
              <a:lnSpc>
                <a:spcPts val="4900"/>
              </a:lnSpc>
              <a:buNone/>
            </a:pPr>
            <a:r>
              <a:rPr lang="en-US" sz="3900" dirty="0">
                <a:solidFill>
                  <a:srgbClr val="97B8FF"/>
                </a:solidFill>
                <a:latin typeface="Sora Medium" pitchFamily="34" charset="0"/>
                <a:ea typeface="Sora Medium" pitchFamily="34" charset="-122"/>
                <a:cs typeface="Sora Medium" pitchFamily="34" charset="-120"/>
              </a:rPr>
              <a:t>The Four Pillars of Optimization</a:t>
            </a:r>
            <a:endParaRPr lang="en-US" sz="3900" dirty="0"/>
          </a:p>
        </p:txBody>
      </p:sp>
      <p:sp>
        <p:nvSpPr>
          <p:cNvPr id="5" name="Shape 2"/>
          <p:cNvSpPr/>
          <p:nvPr/>
        </p:nvSpPr>
        <p:spPr>
          <a:xfrm>
            <a:off x="5994678" y="1931075"/>
            <a:ext cx="8127444" cy="5583555"/>
          </a:xfrm>
          <a:prstGeom prst="roundRect">
            <a:avLst>
              <a:gd name="adj" fmla="val 390"/>
            </a:avLst>
          </a:prstGeom>
          <a:solidFill>
            <a:srgbClr val="26262B"/>
          </a:solidFill>
          <a:ln/>
        </p:spPr>
      </p:sp>
      <p:sp>
        <p:nvSpPr>
          <p:cNvPr id="6" name="Shape 3"/>
          <p:cNvSpPr/>
          <p:nvPr/>
        </p:nvSpPr>
        <p:spPr>
          <a:xfrm>
            <a:off x="5994678" y="1931075"/>
            <a:ext cx="8127444" cy="1286947"/>
          </a:xfrm>
          <a:prstGeom prst="roundRect">
            <a:avLst>
              <a:gd name="adj" fmla="val 1693"/>
            </a:avLst>
          </a:prstGeom>
          <a:solidFill>
            <a:srgbClr val="26262B"/>
          </a:solidFill>
          <a:ln/>
        </p:spPr>
      </p:sp>
      <p:sp>
        <p:nvSpPr>
          <p:cNvPr id="7" name="Text 4"/>
          <p:cNvSpPr/>
          <p:nvPr/>
        </p:nvSpPr>
        <p:spPr>
          <a:xfrm>
            <a:off x="6139815" y="2076212"/>
            <a:ext cx="2092523" cy="226933"/>
          </a:xfrm>
          <a:prstGeom prst="rect">
            <a:avLst/>
          </a:prstGeom>
          <a:noFill/>
          <a:ln/>
        </p:spPr>
        <p:txBody>
          <a:bodyPr wrap="none" lIns="0" tIns="0" rIns="0" bIns="0" rtlCol="0" anchor="t"/>
          <a:lstStyle/>
          <a:p>
            <a:pPr marL="0" indent="0" algn="l">
              <a:lnSpc>
                <a:spcPts val="1750"/>
              </a:lnSpc>
              <a:buNone/>
            </a:pPr>
            <a:r>
              <a:rPr lang="en-US" sz="1400" dirty="0">
                <a:solidFill>
                  <a:srgbClr val="E0D6DE"/>
                </a:solidFill>
                <a:latin typeface="Sora Medium" pitchFamily="34" charset="0"/>
                <a:ea typeface="Sora Medium" pitchFamily="34" charset="-122"/>
                <a:cs typeface="Sora Medium" pitchFamily="34" charset="-120"/>
              </a:rPr>
              <a:t>AI Content Generation</a:t>
            </a:r>
            <a:endParaRPr lang="en-US" sz="1400" dirty="0"/>
          </a:p>
        </p:txBody>
      </p:sp>
      <p:sp>
        <p:nvSpPr>
          <p:cNvPr id="8" name="Text 5"/>
          <p:cNvSpPr/>
          <p:nvPr/>
        </p:nvSpPr>
        <p:spPr>
          <a:xfrm>
            <a:off x="6139815" y="2390180"/>
            <a:ext cx="7837170" cy="464820"/>
          </a:xfrm>
          <a:prstGeom prst="rect">
            <a:avLst/>
          </a:prstGeom>
          <a:noFill/>
          <a:ln/>
        </p:spPr>
        <p:txBody>
          <a:bodyPr wrap="square" lIns="0" tIns="0" rIns="0" bIns="0" rtlCol="0" anchor="t"/>
          <a:lstStyle/>
          <a:p>
            <a:pPr marL="0" indent="0" algn="l">
              <a:lnSpc>
                <a:spcPts val="1800"/>
              </a:lnSpc>
              <a:buNone/>
            </a:pPr>
            <a:r>
              <a:rPr lang="en-US" sz="1100" dirty="0">
                <a:solidFill>
                  <a:srgbClr val="E0D6DE"/>
                </a:solidFill>
                <a:latin typeface="Noto Sans TC" pitchFamily="34" charset="0"/>
                <a:ea typeface="Noto Sans TC" pitchFamily="34" charset="-122"/>
                <a:cs typeface="Noto Sans TC" pitchFamily="34" charset="-120"/>
              </a:rPr>
              <a:t>Creates new, engaging posts ensuring alignment with established brand voice and audience-specific patterns for maximum resonance.</a:t>
            </a:r>
            <a:endParaRPr lang="en-US" sz="1100" dirty="0"/>
          </a:p>
        </p:txBody>
      </p:sp>
      <p:sp>
        <p:nvSpPr>
          <p:cNvPr id="9" name="Shape 6"/>
          <p:cNvSpPr/>
          <p:nvPr/>
        </p:nvSpPr>
        <p:spPr>
          <a:xfrm>
            <a:off x="5994678" y="3218021"/>
            <a:ext cx="8127444" cy="1504831"/>
          </a:xfrm>
          <a:prstGeom prst="rect">
            <a:avLst/>
          </a:prstGeom>
          <a:solidFill>
            <a:srgbClr val="26262B"/>
          </a:solidFill>
          <a:ln/>
        </p:spPr>
      </p:sp>
      <p:sp>
        <p:nvSpPr>
          <p:cNvPr id="10" name="Shape 7"/>
          <p:cNvSpPr/>
          <p:nvPr/>
        </p:nvSpPr>
        <p:spPr>
          <a:xfrm>
            <a:off x="5994678" y="3218021"/>
            <a:ext cx="8127444" cy="15240"/>
          </a:xfrm>
          <a:prstGeom prst="roundRect">
            <a:avLst>
              <a:gd name="adj" fmla="val 142964"/>
            </a:avLst>
          </a:prstGeom>
          <a:solidFill>
            <a:srgbClr val="3F3F44"/>
          </a:solidFill>
          <a:ln/>
        </p:spPr>
      </p:sp>
      <p:sp>
        <p:nvSpPr>
          <p:cNvPr id="11" name="Shape 8"/>
          <p:cNvSpPr/>
          <p:nvPr/>
        </p:nvSpPr>
        <p:spPr>
          <a:xfrm>
            <a:off x="9876830" y="3044130"/>
            <a:ext cx="363022" cy="363022"/>
          </a:xfrm>
          <a:prstGeom prst="roundRect">
            <a:avLst>
              <a:gd name="adj" fmla="val 6002"/>
            </a:avLst>
          </a:prstGeom>
          <a:solidFill>
            <a:srgbClr val="07070C"/>
          </a:solidFill>
          <a:ln w="15240">
            <a:solidFill>
              <a:srgbClr val="3F3F44"/>
            </a:solidFill>
            <a:prstDash val="solid"/>
          </a:ln>
        </p:spPr>
      </p:sp>
      <p:pic>
        <p:nvPicPr>
          <p:cNvPr id="12" name="Image 1" descr="preencoded.png"/>
          <p:cNvPicPr>
            <a:picLocks noChangeAspect="1"/>
          </p:cNvPicPr>
          <p:nvPr/>
        </p:nvPicPr>
        <p:blipFill>
          <a:blip r:embed="rId4"/>
          <a:stretch>
            <a:fillRect/>
          </a:stretch>
        </p:blipFill>
        <p:spPr>
          <a:xfrm>
            <a:off x="9967555" y="3112115"/>
            <a:ext cx="181451" cy="226933"/>
          </a:xfrm>
          <a:prstGeom prst="rect">
            <a:avLst/>
          </a:prstGeom>
        </p:spPr>
      </p:pic>
      <p:sp>
        <p:nvSpPr>
          <p:cNvPr id="13" name="Text 9"/>
          <p:cNvSpPr/>
          <p:nvPr/>
        </p:nvSpPr>
        <p:spPr>
          <a:xfrm>
            <a:off x="6139815" y="3581043"/>
            <a:ext cx="1859518" cy="226933"/>
          </a:xfrm>
          <a:prstGeom prst="rect">
            <a:avLst/>
          </a:prstGeom>
          <a:noFill/>
          <a:ln/>
        </p:spPr>
        <p:txBody>
          <a:bodyPr wrap="none" lIns="0" tIns="0" rIns="0" bIns="0" rtlCol="0" anchor="t"/>
          <a:lstStyle/>
          <a:p>
            <a:pPr marL="0" indent="0" algn="l">
              <a:lnSpc>
                <a:spcPts val="1750"/>
              </a:lnSpc>
              <a:buNone/>
            </a:pPr>
            <a:r>
              <a:rPr lang="en-US" sz="1400" dirty="0">
                <a:solidFill>
                  <a:srgbClr val="E0D6DE"/>
                </a:solidFill>
                <a:latin typeface="Sora Medium" pitchFamily="34" charset="0"/>
                <a:ea typeface="Sora Medium" pitchFamily="34" charset="-122"/>
                <a:cs typeface="Sora Medium" pitchFamily="34" charset="-120"/>
              </a:rPr>
              <a:t>Automated Analysis</a:t>
            </a:r>
            <a:endParaRPr lang="en-US" sz="1400" dirty="0"/>
          </a:p>
        </p:txBody>
      </p:sp>
      <p:sp>
        <p:nvSpPr>
          <p:cNvPr id="14" name="Text 10"/>
          <p:cNvSpPr/>
          <p:nvPr/>
        </p:nvSpPr>
        <p:spPr>
          <a:xfrm>
            <a:off x="6139815" y="3895011"/>
            <a:ext cx="7837170" cy="464820"/>
          </a:xfrm>
          <a:prstGeom prst="rect">
            <a:avLst/>
          </a:prstGeom>
          <a:noFill/>
          <a:ln/>
        </p:spPr>
        <p:txBody>
          <a:bodyPr wrap="square" lIns="0" tIns="0" rIns="0" bIns="0" rtlCol="0" anchor="t"/>
          <a:lstStyle/>
          <a:p>
            <a:pPr marL="0" indent="0" algn="l">
              <a:lnSpc>
                <a:spcPts val="1800"/>
              </a:lnSpc>
              <a:buNone/>
            </a:pPr>
            <a:r>
              <a:rPr lang="en-US" sz="1100" dirty="0">
                <a:solidFill>
                  <a:srgbClr val="E0D6DE"/>
                </a:solidFill>
                <a:latin typeface="Noto Sans TC" pitchFamily="34" charset="0"/>
                <a:ea typeface="Noto Sans TC" pitchFamily="34" charset="-122"/>
                <a:cs typeface="Noto Sans TC" pitchFamily="34" charset="-120"/>
              </a:rPr>
              <a:t>Scans posts for sentiment, key topics, and audience fit, drastically speeding up content review processes compared to manual methods.</a:t>
            </a:r>
            <a:endParaRPr lang="en-US" sz="1100" dirty="0"/>
          </a:p>
        </p:txBody>
      </p:sp>
      <p:sp>
        <p:nvSpPr>
          <p:cNvPr id="15" name="Shape 11"/>
          <p:cNvSpPr/>
          <p:nvPr/>
        </p:nvSpPr>
        <p:spPr>
          <a:xfrm>
            <a:off x="5994678" y="4722852"/>
            <a:ext cx="8127444" cy="1504831"/>
          </a:xfrm>
          <a:prstGeom prst="rect">
            <a:avLst/>
          </a:prstGeom>
          <a:solidFill>
            <a:srgbClr val="26262B"/>
          </a:solidFill>
          <a:ln/>
        </p:spPr>
      </p:sp>
      <p:sp>
        <p:nvSpPr>
          <p:cNvPr id="16" name="Shape 12"/>
          <p:cNvSpPr/>
          <p:nvPr/>
        </p:nvSpPr>
        <p:spPr>
          <a:xfrm>
            <a:off x="5994678" y="4722852"/>
            <a:ext cx="8127444" cy="15240"/>
          </a:xfrm>
          <a:prstGeom prst="roundRect">
            <a:avLst>
              <a:gd name="adj" fmla="val 142964"/>
            </a:avLst>
          </a:prstGeom>
          <a:solidFill>
            <a:srgbClr val="3F3F44"/>
          </a:solidFill>
          <a:ln/>
        </p:spPr>
      </p:sp>
      <p:sp>
        <p:nvSpPr>
          <p:cNvPr id="17" name="Shape 13"/>
          <p:cNvSpPr/>
          <p:nvPr/>
        </p:nvSpPr>
        <p:spPr>
          <a:xfrm>
            <a:off x="9876830" y="4548961"/>
            <a:ext cx="363022" cy="363022"/>
          </a:xfrm>
          <a:prstGeom prst="roundRect">
            <a:avLst>
              <a:gd name="adj" fmla="val 6002"/>
            </a:avLst>
          </a:prstGeom>
          <a:solidFill>
            <a:srgbClr val="07070C"/>
          </a:solidFill>
          <a:ln w="15240">
            <a:solidFill>
              <a:srgbClr val="3F3F44"/>
            </a:solidFill>
            <a:prstDash val="solid"/>
          </a:ln>
        </p:spPr>
      </p:sp>
      <p:pic>
        <p:nvPicPr>
          <p:cNvPr id="18" name="Image 2" descr="preencoded.png"/>
          <p:cNvPicPr>
            <a:picLocks noChangeAspect="1"/>
          </p:cNvPicPr>
          <p:nvPr/>
        </p:nvPicPr>
        <p:blipFill>
          <a:blip r:embed="rId5"/>
          <a:stretch>
            <a:fillRect/>
          </a:stretch>
        </p:blipFill>
        <p:spPr>
          <a:xfrm>
            <a:off x="9967555" y="4616946"/>
            <a:ext cx="181451" cy="226933"/>
          </a:xfrm>
          <a:prstGeom prst="rect">
            <a:avLst/>
          </a:prstGeom>
        </p:spPr>
      </p:pic>
      <p:sp>
        <p:nvSpPr>
          <p:cNvPr id="19" name="Text 14"/>
          <p:cNvSpPr/>
          <p:nvPr/>
        </p:nvSpPr>
        <p:spPr>
          <a:xfrm>
            <a:off x="6139815" y="5085874"/>
            <a:ext cx="1916192" cy="226933"/>
          </a:xfrm>
          <a:prstGeom prst="rect">
            <a:avLst/>
          </a:prstGeom>
          <a:noFill/>
          <a:ln/>
        </p:spPr>
        <p:txBody>
          <a:bodyPr wrap="none" lIns="0" tIns="0" rIns="0" bIns="0" rtlCol="0" anchor="t"/>
          <a:lstStyle/>
          <a:p>
            <a:pPr marL="0" indent="0" algn="l">
              <a:lnSpc>
                <a:spcPts val="1750"/>
              </a:lnSpc>
              <a:buNone/>
            </a:pPr>
            <a:r>
              <a:rPr lang="en-US" sz="1400" dirty="0">
                <a:solidFill>
                  <a:srgbClr val="E0D6DE"/>
                </a:solidFill>
                <a:latin typeface="Sora Medium" pitchFamily="34" charset="0"/>
                <a:ea typeface="Sora Medium" pitchFamily="34" charset="-122"/>
                <a:cs typeface="Sora Medium" pitchFamily="34" charset="-120"/>
              </a:rPr>
              <a:t>Data-Driven Insights</a:t>
            </a:r>
            <a:endParaRPr lang="en-US" sz="1400" dirty="0"/>
          </a:p>
        </p:txBody>
      </p:sp>
      <p:sp>
        <p:nvSpPr>
          <p:cNvPr id="20" name="Text 15"/>
          <p:cNvSpPr/>
          <p:nvPr/>
        </p:nvSpPr>
        <p:spPr>
          <a:xfrm>
            <a:off x="6139815" y="5399842"/>
            <a:ext cx="7837170" cy="464820"/>
          </a:xfrm>
          <a:prstGeom prst="rect">
            <a:avLst/>
          </a:prstGeom>
          <a:noFill/>
          <a:ln/>
        </p:spPr>
        <p:txBody>
          <a:bodyPr wrap="square" lIns="0" tIns="0" rIns="0" bIns="0" rtlCol="0" anchor="t"/>
          <a:lstStyle/>
          <a:p>
            <a:pPr marL="0" indent="0" algn="l">
              <a:lnSpc>
                <a:spcPts val="1800"/>
              </a:lnSpc>
              <a:buNone/>
            </a:pPr>
            <a:r>
              <a:rPr lang="en-US" sz="1100" dirty="0">
                <a:solidFill>
                  <a:srgbClr val="E0D6DE"/>
                </a:solidFill>
                <a:latin typeface="Noto Sans TC" pitchFamily="34" charset="0"/>
                <a:ea typeface="Noto Sans TC" pitchFamily="34" charset="-122"/>
                <a:cs typeface="Noto Sans TC" pitchFamily="34" charset="-120"/>
              </a:rPr>
              <a:t>Pinpoints and explains the success factors (tone, structure) of past top-performing marketing posts to inform future strategy.</a:t>
            </a:r>
            <a:endParaRPr lang="en-US" sz="1100" dirty="0"/>
          </a:p>
        </p:txBody>
      </p:sp>
      <p:sp>
        <p:nvSpPr>
          <p:cNvPr id="21" name="Shape 16"/>
          <p:cNvSpPr/>
          <p:nvPr/>
        </p:nvSpPr>
        <p:spPr>
          <a:xfrm>
            <a:off x="5994678" y="6227683"/>
            <a:ext cx="8127444" cy="1286947"/>
          </a:xfrm>
          <a:prstGeom prst="rect">
            <a:avLst/>
          </a:prstGeom>
          <a:solidFill>
            <a:srgbClr val="26262B"/>
          </a:solidFill>
          <a:ln/>
        </p:spPr>
      </p:sp>
      <p:sp>
        <p:nvSpPr>
          <p:cNvPr id="22" name="Shape 17"/>
          <p:cNvSpPr/>
          <p:nvPr/>
        </p:nvSpPr>
        <p:spPr>
          <a:xfrm>
            <a:off x="5994678" y="6227683"/>
            <a:ext cx="8127444" cy="15240"/>
          </a:xfrm>
          <a:prstGeom prst="roundRect">
            <a:avLst>
              <a:gd name="adj" fmla="val 142964"/>
            </a:avLst>
          </a:prstGeom>
          <a:solidFill>
            <a:srgbClr val="3F3F44"/>
          </a:solidFill>
          <a:ln/>
        </p:spPr>
      </p:sp>
      <p:sp>
        <p:nvSpPr>
          <p:cNvPr id="23" name="Shape 18"/>
          <p:cNvSpPr/>
          <p:nvPr/>
        </p:nvSpPr>
        <p:spPr>
          <a:xfrm>
            <a:off x="9876830" y="6053792"/>
            <a:ext cx="363022" cy="363022"/>
          </a:xfrm>
          <a:prstGeom prst="roundRect">
            <a:avLst>
              <a:gd name="adj" fmla="val 6002"/>
            </a:avLst>
          </a:prstGeom>
          <a:solidFill>
            <a:srgbClr val="07070C"/>
          </a:solidFill>
          <a:ln w="15240">
            <a:solidFill>
              <a:srgbClr val="3F3F44"/>
            </a:solidFill>
            <a:prstDash val="solid"/>
          </a:ln>
        </p:spPr>
      </p:sp>
      <p:pic>
        <p:nvPicPr>
          <p:cNvPr id="24" name="Image 3" descr="preencoded.png"/>
          <p:cNvPicPr>
            <a:picLocks noChangeAspect="1"/>
          </p:cNvPicPr>
          <p:nvPr/>
        </p:nvPicPr>
        <p:blipFill>
          <a:blip r:embed="rId6"/>
          <a:stretch>
            <a:fillRect/>
          </a:stretch>
        </p:blipFill>
        <p:spPr>
          <a:xfrm>
            <a:off x="9967555" y="6121777"/>
            <a:ext cx="181451" cy="226933"/>
          </a:xfrm>
          <a:prstGeom prst="rect">
            <a:avLst/>
          </a:prstGeom>
        </p:spPr>
      </p:pic>
      <p:sp>
        <p:nvSpPr>
          <p:cNvPr id="25" name="Text 19"/>
          <p:cNvSpPr/>
          <p:nvPr/>
        </p:nvSpPr>
        <p:spPr>
          <a:xfrm>
            <a:off x="6139815" y="6590705"/>
            <a:ext cx="1815584" cy="226933"/>
          </a:xfrm>
          <a:prstGeom prst="rect">
            <a:avLst/>
          </a:prstGeom>
          <a:noFill/>
          <a:ln/>
        </p:spPr>
        <p:txBody>
          <a:bodyPr wrap="none" lIns="0" tIns="0" rIns="0" bIns="0" rtlCol="0" anchor="t"/>
          <a:lstStyle/>
          <a:p>
            <a:pPr marL="0" indent="0" algn="l">
              <a:lnSpc>
                <a:spcPts val="1750"/>
              </a:lnSpc>
              <a:buNone/>
            </a:pPr>
            <a:r>
              <a:rPr lang="en-US" sz="1400" dirty="0">
                <a:solidFill>
                  <a:srgbClr val="E0D6DE"/>
                </a:solidFill>
                <a:latin typeface="Sora Medium" pitchFamily="34" charset="0"/>
                <a:ea typeface="Sora Medium" pitchFamily="34" charset="-122"/>
                <a:cs typeface="Sora Medium" pitchFamily="34" charset="-120"/>
              </a:rPr>
              <a:t>Predictive A/B Test</a:t>
            </a:r>
            <a:endParaRPr lang="en-US" sz="1400" dirty="0"/>
          </a:p>
        </p:txBody>
      </p:sp>
      <p:sp>
        <p:nvSpPr>
          <p:cNvPr id="26" name="Text 20"/>
          <p:cNvSpPr/>
          <p:nvPr/>
        </p:nvSpPr>
        <p:spPr>
          <a:xfrm>
            <a:off x="6139815" y="6904673"/>
            <a:ext cx="7837170" cy="464820"/>
          </a:xfrm>
          <a:prstGeom prst="rect">
            <a:avLst/>
          </a:prstGeom>
          <a:noFill/>
          <a:ln/>
        </p:spPr>
        <p:txBody>
          <a:bodyPr wrap="square" lIns="0" tIns="0" rIns="0" bIns="0" rtlCol="0" anchor="t"/>
          <a:lstStyle/>
          <a:p>
            <a:pPr marL="0" indent="0" algn="l">
              <a:lnSpc>
                <a:spcPts val="1800"/>
              </a:lnSpc>
              <a:buNone/>
            </a:pPr>
            <a:r>
              <a:rPr lang="en-US" sz="1100" dirty="0">
                <a:solidFill>
                  <a:srgbClr val="E0D6DE"/>
                </a:solidFill>
                <a:latin typeface="Noto Sans TC" pitchFamily="34" charset="0"/>
                <a:ea typeface="Noto Sans TC" pitchFamily="34" charset="-122"/>
                <a:cs typeface="Noto Sans TC" pitchFamily="34" charset="-120"/>
              </a:rPr>
              <a:t>Provides an engagement score and reasoning for pre-publishing content comparisons, ensuring the best content is always selected.</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04342"/>
            <a:ext cx="3130987"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TECHNOLOGY STACK</a:t>
            </a:r>
            <a:endParaRPr lang="en-US" sz="2200" dirty="0"/>
          </a:p>
        </p:txBody>
      </p:sp>
      <p:sp>
        <p:nvSpPr>
          <p:cNvPr id="3" name="Text 1"/>
          <p:cNvSpPr/>
          <p:nvPr/>
        </p:nvSpPr>
        <p:spPr>
          <a:xfrm>
            <a:off x="793790" y="1985486"/>
            <a:ext cx="13042821" cy="1956435"/>
          </a:xfrm>
          <a:prstGeom prst="rect">
            <a:avLst/>
          </a:prstGeom>
          <a:noFill/>
          <a:ln/>
        </p:spPr>
        <p:txBody>
          <a:bodyPr wrap="square" lIns="0" tIns="0" rIns="0" bIns="0" rtlCol="0" anchor="t"/>
          <a:lstStyle/>
          <a:p>
            <a:pPr marL="0" indent="0" algn="l">
              <a:lnSpc>
                <a:spcPts val="7700"/>
              </a:lnSpc>
              <a:buNone/>
            </a:pPr>
            <a:r>
              <a:rPr lang="en-US" sz="6150" dirty="0">
                <a:solidFill>
                  <a:srgbClr val="97B8FF"/>
                </a:solidFill>
                <a:latin typeface="Sora Medium" pitchFamily="34" charset="0"/>
                <a:ea typeface="Sora Medium" pitchFamily="34" charset="-122"/>
                <a:cs typeface="Sora Medium" pitchFamily="34" charset="-120"/>
              </a:rPr>
              <a:t>Leveraging Modern AI and Seamless Integration</a:t>
            </a:r>
            <a:endParaRPr lang="en-US" sz="6150" dirty="0"/>
          </a:p>
        </p:txBody>
      </p:sp>
      <p:pic>
        <p:nvPicPr>
          <p:cNvPr id="4" name="Image 0" descr="preencoded.png"/>
          <p:cNvPicPr>
            <a:picLocks noChangeAspect="1"/>
          </p:cNvPicPr>
          <p:nvPr/>
        </p:nvPicPr>
        <p:blipFill>
          <a:blip r:embed="rId3"/>
          <a:stretch>
            <a:fillRect/>
          </a:stretch>
        </p:blipFill>
        <p:spPr>
          <a:xfrm>
            <a:off x="2514957" y="4428053"/>
            <a:ext cx="1448872" cy="907256"/>
          </a:xfrm>
          <a:prstGeom prst="rect">
            <a:avLst/>
          </a:prstGeom>
        </p:spPr>
      </p:pic>
      <p:pic>
        <p:nvPicPr>
          <p:cNvPr id="5" name="Image 1" descr="preencoded.png"/>
          <p:cNvPicPr>
            <a:picLocks noChangeAspect="1"/>
          </p:cNvPicPr>
          <p:nvPr/>
        </p:nvPicPr>
        <p:blipFill>
          <a:blip r:embed="rId4"/>
          <a:stretch>
            <a:fillRect/>
          </a:stretch>
        </p:blipFill>
        <p:spPr>
          <a:xfrm>
            <a:off x="4145280" y="4428053"/>
            <a:ext cx="1448872" cy="907256"/>
          </a:xfrm>
          <a:prstGeom prst="rect">
            <a:avLst/>
          </a:prstGeom>
        </p:spPr>
      </p:pic>
      <p:pic>
        <p:nvPicPr>
          <p:cNvPr id="6" name="Image 2" descr="preencoded.png"/>
          <p:cNvPicPr>
            <a:picLocks noChangeAspect="1"/>
          </p:cNvPicPr>
          <p:nvPr/>
        </p:nvPicPr>
        <p:blipFill>
          <a:blip r:embed="rId5"/>
          <a:stretch>
            <a:fillRect/>
          </a:stretch>
        </p:blipFill>
        <p:spPr>
          <a:xfrm>
            <a:off x="5775603" y="4428053"/>
            <a:ext cx="1448872" cy="907256"/>
          </a:xfrm>
          <a:prstGeom prst="rect">
            <a:avLst/>
          </a:prstGeom>
        </p:spPr>
      </p:pic>
      <p:pic>
        <p:nvPicPr>
          <p:cNvPr id="7" name="Image 3" descr="preencoded.png"/>
          <p:cNvPicPr>
            <a:picLocks noChangeAspect="1"/>
          </p:cNvPicPr>
          <p:nvPr/>
        </p:nvPicPr>
        <p:blipFill>
          <a:blip r:embed="rId6"/>
          <a:stretch>
            <a:fillRect/>
          </a:stretch>
        </p:blipFill>
        <p:spPr>
          <a:xfrm>
            <a:off x="7405926" y="4428053"/>
            <a:ext cx="1448872" cy="907256"/>
          </a:xfrm>
          <a:prstGeom prst="rect">
            <a:avLst/>
          </a:prstGeom>
        </p:spPr>
      </p:pic>
      <p:pic>
        <p:nvPicPr>
          <p:cNvPr id="8" name="Image 4" descr="preencoded.png"/>
          <p:cNvPicPr>
            <a:picLocks noChangeAspect="1"/>
          </p:cNvPicPr>
          <p:nvPr/>
        </p:nvPicPr>
        <p:blipFill>
          <a:blip r:embed="rId7"/>
          <a:stretch>
            <a:fillRect/>
          </a:stretch>
        </p:blipFill>
        <p:spPr>
          <a:xfrm>
            <a:off x="9036248" y="4428053"/>
            <a:ext cx="1448872" cy="907256"/>
          </a:xfrm>
          <a:prstGeom prst="rect">
            <a:avLst/>
          </a:prstGeom>
        </p:spPr>
      </p:pic>
      <p:pic>
        <p:nvPicPr>
          <p:cNvPr id="9" name="Image 5" descr="preencoded.png"/>
          <p:cNvPicPr>
            <a:picLocks noChangeAspect="1"/>
          </p:cNvPicPr>
          <p:nvPr/>
        </p:nvPicPr>
        <p:blipFill>
          <a:blip r:embed="rId8"/>
          <a:stretch>
            <a:fillRect/>
          </a:stretch>
        </p:blipFill>
        <p:spPr>
          <a:xfrm>
            <a:off x="10666571" y="4428053"/>
            <a:ext cx="1448872" cy="907256"/>
          </a:xfrm>
          <a:prstGeom prst="rect">
            <a:avLst/>
          </a:prstGeom>
        </p:spPr>
      </p:pic>
      <p:sp>
        <p:nvSpPr>
          <p:cNvPr id="10" name="Text 2"/>
          <p:cNvSpPr/>
          <p:nvPr/>
        </p:nvSpPr>
        <p:spPr>
          <a:xfrm>
            <a:off x="793790" y="5736431"/>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Our backend is powered by Python, utilising the powerful Google Gemini AI for advanced pattern recognition and predictive modeling. Data handling is managed by Pandas, while Flask serves as the lightweight API framework for front-end integration (HTML/CSS/JS).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96491" y="390049"/>
            <a:ext cx="1883926" cy="221575"/>
          </a:xfrm>
          <a:prstGeom prst="rect">
            <a:avLst/>
          </a:prstGeom>
          <a:noFill/>
          <a:ln/>
        </p:spPr>
        <p:txBody>
          <a:bodyPr wrap="none" lIns="0" tIns="0" rIns="0" bIns="0" rtlCol="0" anchor="t"/>
          <a:lstStyle/>
          <a:p>
            <a:pPr marL="0" indent="0" algn="l">
              <a:lnSpc>
                <a:spcPts val="1700"/>
              </a:lnSpc>
              <a:buNone/>
            </a:pPr>
            <a:r>
              <a:rPr lang="en-US" sz="1350" dirty="0">
                <a:solidFill>
                  <a:srgbClr val="97B8FF"/>
                </a:solidFill>
                <a:latin typeface="Sora Medium" pitchFamily="34" charset="0"/>
                <a:ea typeface="Sora Medium" pitchFamily="34" charset="-122"/>
                <a:cs typeface="Sora Medium" pitchFamily="34" charset="-120"/>
              </a:rPr>
              <a:t>SYSTEM WORKFLOW</a:t>
            </a:r>
            <a:endParaRPr lang="en-US" sz="1350" dirty="0"/>
          </a:p>
        </p:txBody>
      </p:sp>
      <p:sp>
        <p:nvSpPr>
          <p:cNvPr id="3" name="Text 1"/>
          <p:cNvSpPr/>
          <p:nvPr/>
        </p:nvSpPr>
        <p:spPr>
          <a:xfrm>
            <a:off x="496491" y="753428"/>
            <a:ext cx="10406062" cy="611743"/>
          </a:xfrm>
          <a:prstGeom prst="rect">
            <a:avLst/>
          </a:prstGeom>
          <a:noFill/>
          <a:ln/>
        </p:spPr>
        <p:txBody>
          <a:bodyPr wrap="none" lIns="0" tIns="0" rIns="0" bIns="0" rtlCol="0" anchor="t"/>
          <a:lstStyle/>
          <a:p>
            <a:pPr marL="0" indent="0" algn="l">
              <a:lnSpc>
                <a:spcPts val="4800"/>
              </a:lnSpc>
              <a:buNone/>
            </a:pPr>
            <a:r>
              <a:rPr lang="en-US" sz="3850" dirty="0">
                <a:solidFill>
                  <a:srgbClr val="97B8FF"/>
                </a:solidFill>
                <a:latin typeface="Sora Medium" pitchFamily="34" charset="0"/>
                <a:ea typeface="Sora Medium" pitchFamily="34" charset="-122"/>
                <a:cs typeface="Sora Medium" pitchFamily="34" charset="-120"/>
              </a:rPr>
              <a:t>From Historical Data to Optimized Output</a:t>
            </a:r>
            <a:endParaRPr lang="en-US" sz="3850" dirty="0"/>
          </a:p>
        </p:txBody>
      </p:sp>
      <p:pic>
        <p:nvPicPr>
          <p:cNvPr id="4" name="Image 0" descr="preencoded.png"/>
          <p:cNvPicPr>
            <a:picLocks noChangeAspect="1"/>
          </p:cNvPicPr>
          <p:nvPr/>
        </p:nvPicPr>
        <p:blipFill>
          <a:blip r:embed="rId3"/>
          <a:stretch>
            <a:fillRect/>
          </a:stretch>
        </p:blipFill>
        <p:spPr>
          <a:xfrm>
            <a:off x="2046803" y="1577935"/>
            <a:ext cx="10536674" cy="7261146"/>
          </a:xfrm>
          <a:prstGeom prst="rect">
            <a:avLst/>
          </a:prstGeom>
        </p:spPr>
      </p:pic>
      <p:sp>
        <p:nvSpPr>
          <p:cNvPr id="5" name="Text 2"/>
          <p:cNvSpPr/>
          <p:nvPr/>
        </p:nvSpPr>
        <p:spPr>
          <a:xfrm>
            <a:off x="2310758" y="6096079"/>
            <a:ext cx="2879356" cy="383544"/>
          </a:xfrm>
          <a:prstGeom prst="rect">
            <a:avLst/>
          </a:prstGeom>
          <a:noFill/>
          <a:ln/>
        </p:spPr>
        <p:txBody>
          <a:bodyPr wrap="none" lIns="0" tIns="0" rIns="0" bIns="0" rtlCol="0" anchor="t"/>
          <a:lstStyle/>
          <a:p>
            <a:pPr marL="0" indent="0" algn="ctr">
              <a:lnSpc>
                <a:spcPts val="1650"/>
              </a:lnSpc>
              <a:buNone/>
            </a:pPr>
            <a:r>
              <a:rPr lang="en-US" sz="1350" dirty="0">
                <a:solidFill>
                  <a:srgbClr val="E0D6DE"/>
                </a:solidFill>
                <a:latin typeface="Sora Medium" pitchFamily="34" charset="0"/>
                <a:ea typeface="Sora Medium" pitchFamily="34" charset="-122"/>
                <a:cs typeface="Sora Medium" pitchFamily="34" charset="-120"/>
              </a:rPr>
              <a:t>Fetch Posts</a:t>
            </a:r>
            <a:endParaRPr lang="en-US" sz="1350" dirty="0"/>
          </a:p>
        </p:txBody>
      </p:sp>
      <p:pic>
        <p:nvPicPr>
          <p:cNvPr id="6" name="Image 1" descr="preencoded.png"/>
          <p:cNvPicPr>
            <a:picLocks noChangeAspect="1"/>
          </p:cNvPicPr>
          <p:nvPr/>
        </p:nvPicPr>
        <p:blipFill>
          <a:blip r:embed="rId4"/>
          <a:stretch>
            <a:fillRect/>
          </a:stretch>
        </p:blipFill>
        <p:spPr>
          <a:xfrm>
            <a:off x="3540445" y="4246328"/>
            <a:ext cx="681857" cy="681857"/>
          </a:xfrm>
          <a:prstGeom prst="rect">
            <a:avLst/>
          </a:prstGeom>
        </p:spPr>
      </p:pic>
      <p:sp>
        <p:nvSpPr>
          <p:cNvPr id="7" name="Text 3"/>
          <p:cNvSpPr/>
          <p:nvPr/>
        </p:nvSpPr>
        <p:spPr>
          <a:xfrm>
            <a:off x="4764379" y="3046898"/>
            <a:ext cx="2972898" cy="383545"/>
          </a:xfrm>
          <a:prstGeom prst="rect">
            <a:avLst/>
          </a:prstGeom>
          <a:noFill/>
          <a:ln/>
        </p:spPr>
        <p:txBody>
          <a:bodyPr wrap="none" lIns="0" tIns="0" rIns="0" bIns="0" rtlCol="0" anchor="t"/>
          <a:lstStyle/>
          <a:p>
            <a:pPr marL="0" indent="0" algn="ctr">
              <a:lnSpc>
                <a:spcPts val="1650"/>
              </a:lnSpc>
              <a:buNone/>
            </a:pPr>
            <a:r>
              <a:rPr lang="en-US" sz="1350" dirty="0">
                <a:solidFill>
                  <a:srgbClr val="E0D6DE"/>
                </a:solidFill>
                <a:latin typeface="Sora Medium" pitchFamily="34" charset="0"/>
                <a:ea typeface="Sora Medium" pitchFamily="34" charset="-122"/>
                <a:cs typeface="Sora Medium" pitchFamily="34" charset="-120"/>
              </a:rPr>
              <a:t>AI Analysis</a:t>
            </a:r>
            <a:endParaRPr lang="en-US" sz="1350" dirty="0"/>
          </a:p>
        </p:txBody>
      </p:sp>
      <p:pic>
        <p:nvPicPr>
          <p:cNvPr id="8" name="Image 2" descr="preencoded.png"/>
          <p:cNvPicPr>
            <a:picLocks noChangeAspect="1"/>
          </p:cNvPicPr>
          <p:nvPr/>
        </p:nvPicPr>
        <p:blipFill>
          <a:blip r:embed="rId5"/>
          <a:stretch>
            <a:fillRect/>
          </a:stretch>
        </p:blipFill>
        <p:spPr>
          <a:xfrm>
            <a:off x="5695754" y="4662048"/>
            <a:ext cx="681857" cy="681857"/>
          </a:xfrm>
          <a:prstGeom prst="rect">
            <a:avLst/>
          </a:prstGeom>
        </p:spPr>
      </p:pic>
      <p:sp>
        <p:nvSpPr>
          <p:cNvPr id="9" name="Text 4"/>
          <p:cNvSpPr/>
          <p:nvPr/>
        </p:nvSpPr>
        <p:spPr>
          <a:xfrm>
            <a:off x="6760090" y="6989099"/>
            <a:ext cx="2879355" cy="383544"/>
          </a:xfrm>
          <a:prstGeom prst="rect">
            <a:avLst/>
          </a:prstGeom>
          <a:noFill/>
          <a:ln/>
        </p:spPr>
        <p:txBody>
          <a:bodyPr wrap="none" lIns="0" tIns="0" rIns="0" bIns="0" rtlCol="0" anchor="t"/>
          <a:lstStyle/>
          <a:p>
            <a:pPr marL="0" indent="0" algn="ctr">
              <a:lnSpc>
                <a:spcPts val="1650"/>
              </a:lnSpc>
              <a:buNone/>
            </a:pPr>
            <a:r>
              <a:rPr lang="en-US" sz="1350" dirty="0">
                <a:solidFill>
                  <a:srgbClr val="E0D6DE"/>
                </a:solidFill>
                <a:latin typeface="Sora Medium" pitchFamily="34" charset="0"/>
                <a:ea typeface="Sora Medium" pitchFamily="34" charset="-122"/>
                <a:cs typeface="Sora Medium" pitchFamily="34" charset="-120"/>
              </a:rPr>
              <a:t>Select Top</a:t>
            </a:r>
            <a:endParaRPr lang="en-US" sz="1350" dirty="0"/>
          </a:p>
        </p:txBody>
      </p:sp>
      <p:pic>
        <p:nvPicPr>
          <p:cNvPr id="10" name="Image 3" descr="preencoded.png"/>
          <p:cNvPicPr>
            <a:picLocks noChangeAspect="1"/>
          </p:cNvPicPr>
          <p:nvPr/>
        </p:nvPicPr>
        <p:blipFill>
          <a:blip r:embed="rId6"/>
          <a:stretch>
            <a:fillRect/>
          </a:stretch>
        </p:blipFill>
        <p:spPr>
          <a:xfrm>
            <a:off x="7851275" y="5077768"/>
            <a:ext cx="681857" cy="681857"/>
          </a:xfrm>
          <a:prstGeom prst="rect">
            <a:avLst/>
          </a:prstGeom>
        </p:spPr>
      </p:pic>
      <p:sp>
        <p:nvSpPr>
          <p:cNvPr id="11" name="Text 5"/>
          <p:cNvSpPr/>
          <p:nvPr/>
        </p:nvSpPr>
        <p:spPr>
          <a:xfrm>
            <a:off x="9315990" y="3466028"/>
            <a:ext cx="2879355" cy="767089"/>
          </a:xfrm>
          <a:prstGeom prst="rect">
            <a:avLst/>
          </a:prstGeom>
          <a:noFill/>
          <a:ln/>
        </p:spPr>
        <p:txBody>
          <a:bodyPr wrap="square" lIns="0" tIns="0" rIns="0" bIns="0" rtlCol="0" anchor="t"/>
          <a:lstStyle/>
          <a:p>
            <a:pPr marL="0" indent="0" algn="ctr">
              <a:lnSpc>
                <a:spcPts val="1650"/>
              </a:lnSpc>
              <a:buNone/>
            </a:pPr>
            <a:r>
              <a:rPr lang="en-US" sz="1350" dirty="0">
                <a:solidFill>
                  <a:srgbClr val="E0D6DE"/>
                </a:solidFill>
                <a:latin typeface="Sora Medium" pitchFamily="34" charset="0"/>
                <a:ea typeface="Sora Medium" pitchFamily="34" charset="-122"/>
                <a:cs typeface="Sora Medium" pitchFamily="34" charset="-120"/>
              </a:rPr>
              <a:t>Generate &amp; Compare</a:t>
            </a:r>
            <a:endParaRPr lang="en-US" sz="1350" dirty="0"/>
          </a:p>
        </p:txBody>
      </p:sp>
      <p:pic>
        <p:nvPicPr>
          <p:cNvPr id="12" name="Image 4" descr="preencoded.png"/>
          <p:cNvPicPr>
            <a:picLocks noChangeAspect="1"/>
          </p:cNvPicPr>
          <p:nvPr/>
        </p:nvPicPr>
        <p:blipFill>
          <a:blip r:embed="rId7"/>
          <a:stretch>
            <a:fillRect/>
          </a:stretch>
        </p:blipFill>
        <p:spPr>
          <a:xfrm>
            <a:off x="10145298" y="5524171"/>
            <a:ext cx="681858" cy="681857"/>
          </a:xfrm>
          <a:prstGeom prst="rect">
            <a:avLst/>
          </a:prstGeom>
        </p:spPr>
      </p:pic>
      <p:sp>
        <p:nvSpPr>
          <p:cNvPr id="13" name="Text 6"/>
          <p:cNvSpPr/>
          <p:nvPr/>
        </p:nvSpPr>
        <p:spPr>
          <a:xfrm>
            <a:off x="496491" y="8998625"/>
            <a:ext cx="13637419" cy="227052"/>
          </a:xfrm>
          <a:prstGeom prst="rect">
            <a:avLst/>
          </a:prstGeom>
          <a:noFill/>
          <a:ln/>
        </p:spPr>
        <p:txBody>
          <a:bodyPr wrap="none" lIns="0" tIns="0" rIns="0" bIns="0" rtlCol="0" anchor="t"/>
          <a:lstStyle/>
          <a:p>
            <a:pPr marL="0" indent="0" algn="l">
              <a:lnSpc>
                <a:spcPts val="1750"/>
              </a:lnSpc>
              <a:buNone/>
            </a:pPr>
            <a:r>
              <a:rPr lang="en-US" sz="1100" dirty="0">
                <a:solidFill>
                  <a:srgbClr val="E0D6DE"/>
                </a:solidFill>
                <a:latin typeface="Noto Sans TC" pitchFamily="34" charset="0"/>
                <a:ea typeface="Noto Sans TC" pitchFamily="34" charset="-122"/>
                <a:cs typeface="Noto Sans TC" pitchFamily="34" charset="-120"/>
              </a:rPr>
              <a:t>This linear process ensures that every content generation and comparison decision is deeply rooted in verified historical performance data, maximizing the probability of high engagement.</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47650" y="376297"/>
            <a:ext cx="4061459" cy="574000"/>
          </a:xfrm>
          <a:prstGeom prst="rect">
            <a:avLst/>
          </a:prstGeom>
          <a:noFill/>
          <a:ln/>
        </p:spPr>
        <p:txBody>
          <a:bodyPr wrap="none" lIns="0" tIns="0" rIns="0" bIns="0" rtlCol="0" anchor="t"/>
          <a:lstStyle/>
          <a:p>
            <a:pPr marL="0" indent="0" algn="l">
              <a:lnSpc>
                <a:spcPts val="1350"/>
              </a:lnSpc>
              <a:buNone/>
            </a:pPr>
            <a:r>
              <a:rPr lang="en-US" sz="3200" dirty="0">
                <a:solidFill>
                  <a:srgbClr val="97B8FF"/>
                </a:solidFill>
                <a:latin typeface="Sora Medium" pitchFamily="34" charset="0"/>
                <a:ea typeface="Sora Medium" pitchFamily="34" charset="-122"/>
                <a:cs typeface="Sora Medium" pitchFamily="34" charset="-120"/>
              </a:rPr>
              <a:t>DEMO: PREDICTIVE COMPARISON</a:t>
            </a:r>
            <a:endParaRPr lang="en-US" sz="3200" dirty="0"/>
          </a:p>
        </p:txBody>
      </p:sp>
      <p:sp>
        <p:nvSpPr>
          <p:cNvPr id="3" name="Text 1"/>
          <p:cNvSpPr/>
          <p:nvPr/>
        </p:nvSpPr>
        <p:spPr>
          <a:xfrm>
            <a:off x="396835" y="602337"/>
            <a:ext cx="4754285" cy="362902"/>
          </a:xfrm>
          <a:prstGeom prst="rect">
            <a:avLst/>
          </a:prstGeom>
          <a:noFill/>
          <a:ln/>
        </p:spPr>
        <p:txBody>
          <a:bodyPr wrap="none" lIns="0" tIns="0" rIns="0" bIns="0" rtlCol="0" anchor="t"/>
          <a:lstStyle/>
          <a:p>
            <a:pPr marL="0" indent="0" algn="ctr">
              <a:lnSpc>
                <a:spcPts val="2200"/>
              </a:lnSpc>
              <a:buNone/>
            </a:pPr>
            <a:r>
              <a:rPr lang="en-US" sz="1750" dirty="0">
                <a:solidFill>
                  <a:srgbClr val="97B8FF"/>
                </a:solidFill>
                <a:latin typeface="Sora Medium" pitchFamily="34" charset="0"/>
                <a:ea typeface="Sora Medium" pitchFamily="34" charset="-122"/>
                <a:cs typeface="Sora Medium" pitchFamily="34" charset="-120"/>
              </a:rPr>
              <a:t>Choosing the Best Post, Before it Goes Live</a:t>
            </a:r>
            <a:endParaRPr lang="en-US" sz="1750" dirty="0"/>
          </a:p>
        </p:txBody>
      </p:sp>
      <p:sp>
        <p:nvSpPr>
          <p:cNvPr id="5" name="Text 3"/>
          <p:cNvSpPr/>
          <p:nvPr/>
        </p:nvSpPr>
        <p:spPr>
          <a:xfrm>
            <a:off x="566857" y="1509355"/>
            <a:ext cx="5904309" cy="362903"/>
          </a:xfrm>
          <a:prstGeom prst="rect">
            <a:avLst/>
          </a:prstGeom>
          <a:noFill/>
          <a:ln/>
        </p:spPr>
        <p:txBody>
          <a:bodyPr wrap="square" lIns="0" tIns="0" rIns="0" bIns="0" rtlCol="0" anchor="t"/>
          <a:lstStyle/>
          <a:p>
            <a:pPr marL="0" indent="0" algn="l">
              <a:lnSpc>
                <a:spcPts val="1400"/>
              </a:lnSpc>
              <a:buNone/>
            </a:pPr>
            <a:endParaRPr lang="en-US" sz="850" dirty="0"/>
          </a:p>
        </p:txBody>
      </p:sp>
      <p:sp>
        <p:nvSpPr>
          <p:cNvPr id="8" name="Text 6"/>
          <p:cNvSpPr/>
          <p:nvPr/>
        </p:nvSpPr>
        <p:spPr>
          <a:xfrm>
            <a:off x="566857" y="2531745"/>
            <a:ext cx="5904309" cy="362903"/>
          </a:xfrm>
          <a:prstGeom prst="rect">
            <a:avLst/>
          </a:prstGeom>
          <a:noFill/>
          <a:ln/>
        </p:spPr>
        <p:txBody>
          <a:bodyPr wrap="square" lIns="0" tIns="0" rIns="0" bIns="0" rtlCol="0" anchor="t"/>
          <a:lstStyle/>
          <a:p>
            <a:pPr marL="0" indent="0" algn="l">
              <a:lnSpc>
                <a:spcPts val="1400"/>
              </a:lnSpc>
              <a:buNone/>
            </a:pPr>
            <a:endParaRPr lang="en-US" sz="850" dirty="0"/>
          </a:p>
        </p:txBody>
      </p:sp>
      <p:sp>
        <p:nvSpPr>
          <p:cNvPr id="9" name="Shape 7"/>
          <p:cNvSpPr/>
          <p:nvPr/>
        </p:nvSpPr>
        <p:spPr>
          <a:xfrm>
            <a:off x="396835" y="1183362"/>
            <a:ext cx="15240" cy="1711285"/>
          </a:xfrm>
          <a:prstGeom prst="rect">
            <a:avLst/>
          </a:prstGeom>
          <a:solidFill>
            <a:srgbClr val="97B8FF"/>
          </a:solidFill>
          <a:ln/>
        </p:spPr>
      </p:sp>
      <p:sp>
        <p:nvSpPr>
          <p:cNvPr id="12" name="Text 9"/>
          <p:cNvSpPr/>
          <p:nvPr/>
        </p:nvSpPr>
        <p:spPr>
          <a:xfrm>
            <a:off x="7159347" y="1325047"/>
            <a:ext cx="1872972" cy="177165"/>
          </a:xfrm>
          <a:prstGeom prst="rect">
            <a:avLst/>
          </a:prstGeom>
          <a:noFill/>
          <a:ln/>
        </p:spPr>
        <p:txBody>
          <a:bodyPr wrap="none" lIns="0" tIns="0" rIns="0" bIns="0" rtlCol="0" anchor="t"/>
          <a:lstStyle/>
          <a:p>
            <a:pPr marL="0" indent="0" algn="l">
              <a:lnSpc>
                <a:spcPts val="1350"/>
              </a:lnSpc>
              <a:buNone/>
            </a:pPr>
            <a:endParaRPr lang="en-US" sz="1100" dirty="0"/>
          </a:p>
        </p:txBody>
      </p:sp>
      <p:sp>
        <p:nvSpPr>
          <p:cNvPr id="13" name="Text 10"/>
          <p:cNvSpPr/>
          <p:nvPr/>
        </p:nvSpPr>
        <p:spPr>
          <a:xfrm>
            <a:off x="7159347" y="1615559"/>
            <a:ext cx="6968371" cy="181451"/>
          </a:xfrm>
          <a:prstGeom prst="rect">
            <a:avLst/>
          </a:prstGeom>
          <a:noFill/>
          <a:ln/>
        </p:spPr>
        <p:txBody>
          <a:bodyPr wrap="none" lIns="0" tIns="0" rIns="0" bIns="0" rtlCol="0" anchor="t"/>
          <a:lstStyle/>
          <a:p>
            <a:pPr algn="l">
              <a:lnSpc>
                <a:spcPts val="1400"/>
              </a:lnSpc>
              <a:buSzPct val="100000"/>
            </a:pPr>
            <a:endParaRPr lang="en-US" sz="850" dirty="0"/>
          </a:p>
        </p:txBody>
      </p:sp>
      <p:sp>
        <p:nvSpPr>
          <p:cNvPr id="14" name="Text 11"/>
          <p:cNvSpPr/>
          <p:nvPr/>
        </p:nvSpPr>
        <p:spPr>
          <a:xfrm>
            <a:off x="7159347" y="1836658"/>
            <a:ext cx="6968371" cy="181451"/>
          </a:xfrm>
          <a:prstGeom prst="rect">
            <a:avLst/>
          </a:prstGeom>
          <a:noFill/>
          <a:ln/>
        </p:spPr>
        <p:txBody>
          <a:bodyPr wrap="none" lIns="0" tIns="0" rIns="0" bIns="0" rtlCol="0" anchor="t"/>
          <a:lstStyle/>
          <a:p>
            <a:pPr algn="l">
              <a:lnSpc>
                <a:spcPts val="1400"/>
              </a:lnSpc>
              <a:buSzPct val="100000"/>
            </a:pPr>
            <a:endParaRPr lang="en-US" sz="850" dirty="0"/>
          </a:p>
        </p:txBody>
      </p:sp>
      <p:sp>
        <p:nvSpPr>
          <p:cNvPr id="15" name="Text 12"/>
          <p:cNvSpPr/>
          <p:nvPr/>
        </p:nvSpPr>
        <p:spPr>
          <a:xfrm>
            <a:off x="7159347" y="2057757"/>
            <a:ext cx="6968371" cy="362903"/>
          </a:xfrm>
          <a:prstGeom prst="rect">
            <a:avLst/>
          </a:prstGeom>
          <a:noFill/>
          <a:ln/>
        </p:spPr>
        <p:txBody>
          <a:bodyPr wrap="square" lIns="0" tIns="0" rIns="0" bIns="0" rtlCol="0" anchor="t"/>
          <a:lstStyle/>
          <a:p>
            <a:pPr algn="l">
              <a:lnSpc>
                <a:spcPts val="1400"/>
              </a:lnSpc>
              <a:buSzPct val="100000"/>
            </a:pPr>
            <a:endParaRPr lang="en-US" sz="850" dirty="0"/>
          </a:p>
        </p:txBody>
      </p:sp>
      <p:pic>
        <p:nvPicPr>
          <p:cNvPr id="18" name="Picture 17">
            <a:extLst>
              <a:ext uri="{FF2B5EF4-FFF2-40B4-BE49-F238E27FC236}">
                <a16:creationId xmlns:a16="http://schemas.microsoft.com/office/drawing/2014/main" id="{C7DDB51D-0CAE-48DC-BC6B-44D94AD6B003}"/>
              </a:ext>
            </a:extLst>
          </p:cNvPr>
          <p:cNvPicPr>
            <a:picLocks noChangeAspect="1"/>
          </p:cNvPicPr>
          <p:nvPr/>
        </p:nvPicPr>
        <p:blipFill>
          <a:blip r:embed="rId3"/>
          <a:stretch>
            <a:fillRect/>
          </a:stretch>
        </p:blipFill>
        <p:spPr>
          <a:xfrm>
            <a:off x="412075" y="1110615"/>
            <a:ext cx="11452860" cy="64422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1999" y="590907"/>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97B8FF"/>
                </a:solidFill>
                <a:latin typeface="Sora Medium" pitchFamily="34" charset="0"/>
                <a:ea typeface="Sora Medium" pitchFamily="34" charset="-122"/>
                <a:cs typeface="Sora Medium" pitchFamily="34" charset="-120"/>
              </a:rPr>
              <a:t>MARKET IMPACT</a:t>
            </a:r>
            <a:endParaRPr lang="en-US" sz="2100" dirty="0"/>
          </a:p>
        </p:txBody>
      </p:sp>
      <p:sp>
        <p:nvSpPr>
          <p:cNvPr id="3" name="Text 1"/>
          <p:cNvSpPr/>
          <p:nvPr/>
        </p:nvSpPr>
        <p:spPr>
          <a:xfrm>
            <a:off x="751999" y="1141452"/>
            <a:ext cx="13126402" cy="1853327"/>
          </a:xfrm>
          <a:prstGeom prst="rect">
            <a:avLst/>
          </a:prstGeom>
          <a:noFill/>
          <a:ln/>
        </p:spPr>
        <p:txBody>
          <a:bodyPr wrap="square" lIns="0" tIns="0" rIns="0" bIns="0" rtlCol="0" anchor="t"/>
          <a:lstStyle/>
          <a:p>
            <a:pPr marL="0" indent="0" algn="l">
              <a:lnSpc>
                <a:spcPts val="7250"/>
              </a:lnSpc>
              <a:buNone/>
            </a:pPr>
            <a:r>
              <a:rPr lang="en-US" sz="5800" dirty="0">
                <a:solidFill>
                  <a:srgbClr val="97B8FF"/>
                </a:solidFill>
                <a:latin typeface="Sora Medium" pitchFamily="34" charset="0"/>
                <a:ea typeface="Sora Medium" pitchFamily="34" charset="-122"/>
                <a:cs typeface="Sora Medium" pitchFamily="34" charset="-120"/>
              </a:rPr>
              <a:t>Who Benefits from Predictive Optimization?</a:t>
            </a:r>
            <a:endParaRPr lang="en-US" sz="5800" dirty="0"/>
          </a:p>
        </p:txBody>
      </p:sp>
      <p:sp>
        <p:nvSpPr>
          <p:cNvPr id="4" name="Text 2"/>
          <p:cNvSpPr/>
          <p:nvPr/>
        </p:nvSpPr>
        <p:spPr>
          <a:xfrm>
            <a:off x="2332077" y="3636883"/>
            <a:ext cx="2686050" cy="335756"/>
          </a:xfrm>
          <a:prstGeom prst="rect">
            <a:avLst/>
          </a:prstGeom>
          <a:noFill/>
          <a:ln/>
        </p:spPr>
        <p:txBody>
          <a:bodyPr wrap="none" lIns="0" tIns="0" rIns="0" bIns="0" rtlCol="0" anchor="t"/>
          <a:lstStyle/>
          <a:p>
            <a:pPr marL="0" indent="0" algn="r">
              <a:lnSpc>
                <a:spcPts val="2600"/>
              </a:lnSpc>
              <a:buNone/>
            </a:pPr>
            <a:r>
              <a:rPr lang="en-US" sz="2100" dirty="0">
                <a:solidFill>
                  <a:srgbClr val="E0D6DE"/>
                </a:solidFill>
                <a:latin typeface="Sora Medium" pitchFamily="34" charset="0"/>
                <a:ea typeface="Sora Medium" pitchFamily="34" charset="-122"/>
                <a:cs typeface="Sora Medium" pitchFamily="34" charset="-120"/>
              </a:rPr>
              <a:t>Brands</a:t>
            </a:r>
            <a:endParaRPr lang="en-US" sz="2100" dirty="0"/>
          </a:p>
        </p:txBody>
      </p:sp>
      <p:sp>
        <p:nvSpPr>
          <p:cNvPr id="5" name="Text 3"/>
          <p:cNvSpPr/>
          <p:nvPr/>
        </p:nvSpPr>
        <p:spPr>
          <a:xfrm>
            <a:off x="751999" y="4101465"/>
            <a:ext cx="4266128" cy="1031558"/>
          </a:xfrm>
          <a:prstGeom prst="rect">
            <a:avLst/>
          </a:prstGeom>
          <a:noFill/>
          <a:ln/>
        </p:spPr>
        <p:txBody>
          <a:bodyPr wrap="square" lIns="0" tIns="0" rIns="0" bIns="0" rtlCol="0" anchor="t"/>
          <a:lstStyle/>
          <a:p>
            <a:pPr marL="0" indent="0" algn="r">
              <a:lnSpc>
                <a:spcPts val="2700"/>
              </a:lnSpc>
              <a:buNone/>
            </a:pPr>
            <a:r>
              <a:rPr lang="en-US" sz="1650" dirty="0">
                <a:solidFill>
                  <a:srgbClr val="E0D6DE"/>
                </a:solidFill>
                <a:latin typeface="Noto Sans TC" pitchFamily="34" charset="0"/>
                <a:ea typeface="Noto Sans TC" pitchFamily="34" charset="-122"/>
                <a:cs typeface="Noto Sans TC" pitchFamily="34" charset="-120"/>
              </a:rPr>
              <a:t>Ensuring consistent messaging and maximum ROI from social media campaigns.</a:t>
            </a:r>
            <a:endParaRPr lang="en-US" sz="1650" dirty="0"/>
          </a:p>
        </p:txBody>
      </p:sp>
      <p:pic>
        <p:nvPicPr>
          <p:cNvPr id="6" name="Image 0" descr="preencoded.png"/>
          <p:cNvPicPr>
            <a:picLocks noChangeAspect="1"/>
          </p:cNvPicPr>
          <p:nvPr/>
        </p:nvPicPr>
        <p:blipFill>
          <a:blip r:embed="rId3"/>
          <a:stretch>
            <a:fillRect/>
          </a:stretch>
        </p:blipFill>
        <p:spPr>
          <a:xfrm>
            <a:off x="5018127" y="3317081"/>
            <a:ext cx="4594146" cy="4594146"/>
          </a:xfrm>
          <a:prstGeom prst="rect">
            <a:avLst/>
          </a:prstGeom>
        </p:spPr>
      </p:pic>
      <p:pic>
        <p:nvPicPr>
          <p:cNvPr id="7" name="Image 1" descr="preencoded.png"/>
          <p:cNvPicPr>
            <a:picLocks noChangeAspect="1"/>
          </p:cNvPicPr>
          <p:nvPr/>
        </p:nvPicPr>
        <p:blipFill>
          <a:blip r:embed="rId4"/>
          <a:stretch>
            <a:fillRect/>
          </a:stretch>
        </p:blipFill>
        <p:spPr>
          <a:xfrm>
            <a:off x="6327577" y="4588788"/>
            <a:ext cx="302181" cy="377666"/>
          </a:xfrm>
          <a:prstGeom prst="rect">
            <a:avLst/>
          </a:prstGeom>
        </p:spPr>
      </p:pic>
      <p:sp>
        <p:nvSpPr>
          <p:cNvPr id="8" name="Text 4"/>
          <p:cNvSpPr/>
          <p:nvPr/>
        </p:nvSpPr>
        <p:spPr>
          <a:xfrm>
            <a:off x="9612273" y="3636883"/>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E0D6DE"/>
                </a:solidFill>
                <a:latin typeface="Sora Medium" pitchFamily="34" charset="0"/>
                <a:ea typeface="Sora Medium" pitchFamily="34" charset="-122"/>
                <a:cs typeface="Sora Medium" pitchFamily="34" charset="-120"/>
              </a:rPr>
              <a:t>Influencers</a:t>
            </a:r>
            <a:endParaRPr lang="en-US" sz="2100" dirty="0"/>
          </a:p>
        </p:txBody>
      </p:sp>
      <p:sp>
        <p:nvSpPr>
          <p:cNvPr id="9" name="Text 5"/>
          <p:cNvSpPr/>
          <p:nvPr/>
        </p:nvSpPr>
        <p:spPr>
          <a:xfrm>
            <a:off x="9612273" y="4101465"/>
            <a:ext cx="4266128" cy="1031558"/>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Maintaining audience loyalty and growing reach with content that consistently resonates.</a:t>
            </a:r>
            <a:endParaRPr lang="en-US" sz="1650" dirty="0"/>
          </a:p>
        </p:txBody>
      </p:sp>
      <p:pic>
        <p:nvPicPr>
          <p:cNvPr id="10" name="Image 2" descr="preencoded.png"/>
          <p:cNvPicPr>
            <a:picLocks noChangeAspect="1"/>
          </p:cNvPicPr>
          <p:nvPr/>
        </p:nvPicPr>
        <p:blipFill>
          <a:blip r:embed="rId5"/>
          <a:stretch>
            <a:fillRect/>
          </a:stretch>
        </p:blipFill>
        <p:spPr>
          <a:xfrm>
            <a:off x="5018127" y="3317081"/>
            <a:ext cx="4594146" cy="4594146"/>
          </a:xfrm>
          <a:prstGeom prst="rect">
            <a:avLst/>
          </a:prstGeom>
        </p:spPr>
      </p:pic>
      <p:pic>
        <p:nvPicPr>
          <p:cNvPr id="11" name="Image 3" descr="preencoded.png"/>
          <p:cNvPicPr>
            <a:picLocks noChangeAspect="1"/>
          </p:cNvPicPr>
          <p:nvPr/>
        </p:nvPicPr>
        <p:blipFill>
          <a:blip r:embed="rId6"/>
          <a:stretch>
            <a:fillRect/>
          </a:stretch>
        </p:blipFill>
        <p:spPr>
          <a:xfrm>
            <a:off x="8000524" y="4588788"/>
            <a:ext cx="302181" cy="377666"/>
          </a:xfrm>
          <a:prstGeom prst="rect">
            <a:avLst/>
          </a:prstGeom>
        </p:spPr>
      </p:pic>
      <p:sp>
        <p:nvSpPr>
          <p:cNvPr id="12" name="Text 6"/>
          <p:cNvSpPr/>
          <p:nvPr/>
        </p:nvSpPr>
        <p:spPr>
          <a:xfrm>
            <a:off x="9612273" y="6095167"/>
            <a:ext cx="2686050" cy="335756"/>
          </a:xfrm>
          <a:prstGeom prst="rect">
            <a:avLst/>
          </a:prstGeom>
          <a:noFill/>
          <a:ln/>
        </p:spPr>
        <p:txBody>
          <a:bodyPr wrap="none" lIns="0" tIns="0" rIns="0" bIns="0" rtlCol="0" anchor="t"/>
          <a:lstStyle/>
          <a:p>
            <a:pPr marL="0" indent="0" algn="l">
              <a:lnSpc>
                <a:spcPts val="2600"/>
              </a:lnSpc>
              <a:buNone/>
            </a:pPr>
            <a:r>
              <a:rPr lang="en-US" sz="2100" dirty="0">
                <a:solidFill>
                  <a:srgbClr val="E0D6DE"/>
                </a:solidFill>
                <a:latin typeface="Sora Medium" pitchFamily="34" charset="0"/>
                <a:ea typeface="Sora Medium" pitchFamily="34" charset="-122"/>
                <a:cs typeface="Sora Medium" pitchFamily="34" charset="-120"/>
              </a:rPr>
              <a:t>Marketing Teams</a:t>
            </a:r>
            <a:endParaRPr lang="en-US" sz="2100" dirty="0"/>
          </a:p>
        </p:txBody>
      </p:sp>
      <p:sp>
        <p:nvSpPr>
          <p:cNvPr id="13" name="Text 7"/>
          <p:cNvSpPr/>
          <p:nvPr/>
        </p:nvSpPr>
        <p:spPr>
          <a:xfrm>
            <a:off x="9612273" y="6559748"/>
            <a:ext cx="4266128" cy="1031558"/>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Streamlining content creation and reducing time spent on performance analysis and reporting.</a:t>
            </a:r>
            <a:endParaRPr lang="en-US" sz="1650" dirty="0"/>
          </a:p>
        </p:txBody>
      </p:sp>
      <p:pic>
        <p:nvPicPr>
          <p:cNvPr id="14" name="Image 4" descr="preencoded.png"/>
          <p:cNvPicPr>
            <a:picLocks noChangeAspect="1"/>
          </p:cNvPicPr>
          <p:nvPr/>
        </p:nvPicPr>
        <p:blipFill>
          <a:blip r:embed="rId7"/>
          <a:stretch>
            <a:fillRect/>
          </a:stretch>
        </p:blipFill>
        <p:spPr>
          <a:xfrm>
            <a:off x="5018127" y="3317081"/>
            <a:ext cx="4594146" cy="4594146"/>
          </a:xfrm>
          <a:prstGeom prst="rect">
            <a:avLst/>
          </a:prstGeom>
        </p:spPr>
      </p:pic>
      <p:pic>
        <p:nvPicPr>
          <p:cNvPr id="15" name="Image 5" descr="preencoded.png"/>
          <p:cNvPicPr>
            <a:picLocks noChangeAspect="1"/>
          </p:cNvPicPr>
          <p:nvPr/>
        </p:nvPicPr>
        <p:blipFill>
          <a:blip r:embed="rId8"/>
          <a:stretch>
            <a:fillRect/>
          </a:stretch>
        </p:blipFill>
        <p:spPr>
          <a:xfrm>
            <a:off x="8000524" y="6261735"/>
            <a:ext cx="302181" cy="377666"/>
          </a:xfrm>
          <a:prstGeom prst="rect">
            <a:avLst/>
          </a:prstGeom>
        </p:spPr>
      </p:pic>
      <p:sp>
        <p:nvSpPr>
          <p:cNvPr id="16" name="Text 8"/>
          <p:cNvSpPr/>
          <p:nvPr/>
        </p:nvSpPr>
        <p:spPr>
          <a:xfrm>
            <a:off x="2332077" y="6095167"/>
            <a:ext cx="2686050" cy="335756"/>
          </a:xfrm>
          <a:prstGeom prst="rect">
            <a:avLst/>
          </a:prstGeom>
          <a:noFill/>
          <a:ln/>
        </p:spPr>
        <p:txBody>
          <a:bodyPr wrap="none" lIns="0" tIns="0" rIns="0" bIns="0" rtlCol="0" anchor="t"/>
          <a:lstStyle/>
          <a:p>
            <a:pPr marL="0" indent="0" algn="r">
              <a:lnSpc>
                <a:spcPts val="2600"/>
              </a:lnSpc>
              <a:buNone/>
            </a:pPr>
            <a:r>
              <a:rPr lang="en-US" sz="2100" dirty="0">
                <a:solidFill>
                  <a:srgbClr val="E0D6DE"/>
                </a:solidFill>
                <a:latin typeface="Sora Medium" pitchFamily="34" charset="0"/>
                <a:ea typeface="Sora Medium" pitchFamily="34" charset="-122"/>
                <a:cs typeface="Sora Medium" pitchFamily="34" charset="-120"/>
              </a:rPr>
              <a:t>Startups</a:t>
            </a:r>
            <a:endParaRPr lang="en-US" sz="2100" dirty="0"/>
          </a:p>
        </p:txBody>
      </p:sp>
      <p:sp>
        <p:nvSpPr>
          <p:cNvPr id="17" name="Text 9"/>
          <p:cNvSpPr/>
          <p:nvPr/>
        </p:nvSpPr>
        <p:spPr>
          <a:xfrm>
            <a:off x="751999" y="6559748"/>
            <a:ext cx="4266128" cy="1031558"/>
          </a:xfrm>
          <a:prstGeom prst="rect">
            <a:avLst/>
          </a:prstGeom>
          <a:noFill/>
          <a:ln/>
        </p:spPr>
        <p:txBody>
          <a:bodyPr wrap="square" lIns="0" tIns="0" rIns="0" bIns="0" rtlCol="0" anchor="t"/>
          <a:lstStyle/>
          <a:p>
            <a:pPr marL="0" indent="0" algn="r">
              <a:lnSpc>
                <a:spcPts val="2700"/>
              </a:lnSpc>
              <a:buNone/>
            </a:pPr>
            <a:r>
              <a:rPr lang="en-US" sz="1650" dirty="0">
                <a:solidFill>
                  <a:srgbClr val="E0D6DE"/>
                </a:solidFill>
                <a:latin typeface="Noto Sans TC" pitchFamily="34" charset="0"/>
                <a:ea typeface="Noto Sans TC" pitchFamily="34" charset="-122"/>
                <a:cs typeface="Noto Sans TC" pitchFamily="34" charset="-120"/>
              </a:rPr>
              <a:t>Acquiring early adopters and driving brand awareness efficiently with limited resources.</a:t>
            </a:r>
            <a:endParaRPr lang="en-US" sz="1650" dirty="0"/>
          </a:p>
        </p:txBody>
      </p:sp>
      <p:pic>
        <p:nvPicPr>
          <p:cNvPr id="18" name="Image 6" descr="preencoded.png"/>
          <p:cNvPicPr>
            <a:picLocks noChangeAspect="1"/>
          </p:cNvPicPr>
          <p:nvPr/>
        </p:nvPicPr>
        <p:blipFill>
          <a:blip r:embed="rId9"/>
          <a:stretch>
            <a:fillRect/>
          </a:stretch>
        </p:blipFill>
        <p:spPr>
          <a:xfrm>
            <a:off x="5018127" y="3317081"/>
            <a:ext cx="4594146" cy="4594146"/>
          </a:xfrm>
          <a:prstGeom prst="rect">
            <a:avLst/>
          </a:prstGeom>
        </p:spPr>
      </p:pic>
      <p:pic>
        <p:nvPicPr>
          <p:cNvPr id="19" name="Image 7" descr="preencoded.png"/>
          <p:cNvPicPr>
            <a:picLocks noChangeAspect="1"/>
          </p:cNvPicPr>
          <p:nvPr/>
        </p:nvPicPr>
        <p:blipFill>
          <a:blip r:embed="rId10"/>
          <a:stretch>
            <a:fillRect/>
          </a:stretch>
        </p:blipFill>
        <p:spPr>
          <a:xfrm>
            <a:off x="6327577" y="6261735"/>
            <a:ext cx="302181" cy="3776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766</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Noto Sans TC</vt:lpstr>
      <vt:lpstr>Arial</vt:lpstr>
      <vt:lpstr>Sora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raghav devgan</cp:lastModifiedBy>
  <cp:revision>3</cp:revision>
  <dcterms:created xsi:type="dcterms:W3CDTF">2025-10-04T02:19:48Z</dcterms:created>
  <dcterms:modified xsi:type="dcterms:W3CDTF">2025-10-04T02:44:14Z</dcterms:modified>
</cp:coreProperties>
</file>